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</p:sldMasterIdLst>
  <p:notesMasterIdLst>
    <p:notesMasterId r:id="rId20"/>
  </p:notesMasterIdLst>
  <p:handoutMasterIdLst>
    <p:handoutMasterId r:id="rId21"/>
  </p:handoutMasterIdLst>
  <p:sldIdLst>
    <p:sldId id="423" r:id="rId3"/>
    <p:sldId id="428" r:id="rId4"/>
    <p:sldId id="439" r:id="rId5"/>
    <p:sldId id="276" r:id="rId6"/>
    <p:sldId id="444" r:id="rId7"/>
    <p:sldId id="445" r:id="rId8"/>
    <p:sldId id="404" r:id="rId9"/>
    <p:sldId id="446" r:id="rId10"/>
    <p:sldId id="447" r:id="rId11"/>
    <p:sldId id="440" r:id="rId12"/>
    <p:sldId id="441" r:id="rId13"/>
    <p:sldId id="448" r:id="rId14"/>
    <p:sldId id="449" r:id="rId15"/>
    <p:sldId id="450" r:id="rId16"/>
    <p:sldId id="453" r:id="rId17"/>
    <p:sldId id="451" r:id="rId18"/>
    <p:sldId id="452" r:id="rId19"/>
  </p:sldIdLst>
  <p:sldSz cx="12190413" cy="6859588"/>
  <p:notesSz cx="6743700" cy="9875838"/>
  <p:defaultTextStyle>
    <a:defPPr>
      <a:defRPr lang="de-DE"/>
    </a:defPPr>
    <a:lvl1pPr marL="0" algn="l" defTabSz="9144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24" algn="l" defTabSz="9144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47" algn="l" defTabSz="9144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71" algn="l" defTabSz="9144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94" algn="l" defTabSz="9144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118" algn="l" defTabSz="9144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342" algn="l" defTabSz="9144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565" algn="l" defTabSz="9144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789" algn="l" defTabSz="9144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8" userDrawn="1">
          <p15:clr>
            <a:srgbClr val="A4A3A4"/>
          </p15:clr>
        </p15:guide>
        <p15:guide id="2" orient="horz" pos="3930">
          <p15:clr>
            <a:srgbClr val="A4A3A4"/>
          </p15:clr>
        </p15:guide>
        <p15:guide id="3" pos="389">
          <p15:clr>
            <a:srgbClr val="A4A3A4"/>
          </p15:clr>
        </p15:guide>
        <p15:guide id="4" pos="72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82" userDrawn="1">
          <p15:clr>
            <a:srgbClr val="A4A3A4"/>
          </p15:clr>
        </p15:guide>
        <p15:guide id="2" orient="horz" pos="5757" userDrawn="1">
          <p15:clr>
            <a:srgbClr val="A4A3A4"/>
          </p15:clr>
        </p15:guide>
        <p15:guide id="3" pos="230" userDrawn="1">
          <p15:clr>
            <a:srgbClr val="A4A3A4"/>
          </p15:clr>
        </p15:guide>
        <p15:guide id="4" pos="398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anh Tung" initials="NTT" lastIdx="1" clrIdx="0">
    <p:extLst>
      <p:ext uri="{19B8F6BF-5375-455C-9EA6-DF929625EA0E}">
        <p15:presenceInfo xmlns:p15="http://schemas.microsoft.com/office/powerpoint/2012/main" userId="acc834944a04f34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9ECF8"/>
    <a:srgbClr val="AED8EF"/>
    <a:srgbClr val="B3E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0851" autoAdjust="0"/>
  </p:normalViewPr>
  <p:slideViewPr>
    <p:cSldViewPr snapToGrid="0" snapToObjects="1" showGuides="1">
      <p:cViewPr varScale="1">
        <p:scale>
          <a:sx n="78" d="100"/>
          <a:sy n="78" d="100"/>
        </p:scale>
        <p:origin x="978" y="96"/>
      </p:cViewPr>
      <p:guideLst>
        <p:guide orient="horz" pos="868"/>
        <p:guide orient="horz" pos="3930"/>
        <p:guide pos="389"/>
        <p:guide pos="7291"/>
      </p:guideLst>
    </p:cSldViewPr>
  </p:slideViewPr>
  <p:outlineViewPr>
    <p:cViewPr>
      <p:scale>
        <a:sx n="33" d="100"/>
        <a:sy n="33" d="100"/>
      </p:scale>
      <p:origin x="0" y="-336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50" d="100"/>
        <a:sy n="150" d="100"/>
      </p:scale>
      <p:origin x="0" y="9688"/>
    </p:cViewPr>
  </p:sorterViewPr>
  <p:notesViewPr>
    <p:cSldViewPr snapToGrid="0" snapToObjects="1" showGuides="1">
      <p:cViewPr>
        <p:scale>
          <a:sx n="100" d="100"/>
          <a:sy n="100" d="100"/>
        </p:scale>
        <p:origin x="-3468" y="648"/>
      </p:cViewPr>
      <p:guideLst>
        <p:guide orient="horz" pos="2982"/>
        <p:guide orient="horz" pos="5757"/>
        <p:guide pos="230"/>
        <p:guide pos="398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Hoàng Văn Quyền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 bwMode="gray">
          <a:xfrm>
            <a:off x="3819869" y="0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C0A34-63AC-4D2F-8E38-2D3466A95CD0}" type="datetime3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26/04/23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 bwMode="gray">
          <a:xfrm>
            <a:off x="0" y="9380332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Hoàng Văn Quyền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 bwMode="gray">
          <a:xfrm>
            <a:off x="3819869" y="9380332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C8460-34F5-425F-A0B5-7C13CBA5C2E3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265920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Hoàng Văn Quyền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gray">
          <a:xfrm>
            <a:off x="3819869" y="0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DF428B8-3870-4547-8640-EED9CF86052E}" type="datetime3">
              <a:rPr lang="de-DE" smtClean="0"/>
              <a:t>26/04/23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-541338" y="741363"/>
            <a:ext cx="6578601" cy="3702050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gray">
          <a:xfrm>
            <a:off x="363549" y="4691023"/>
            <a:ext cx="5963873" cy="4444127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gray">
          <a:xfrm>
            <a:off x="0" y="9380332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Hoàng Văn Quyền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gray">
          <a:xfrm>
            <a:off x="3819869" y="9380332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72ADED-F3CA-41CF-9877-309ADD1D734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0116570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indent="0" algn="l" defTabSz="801654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157806" indent="-157806" algn="l" defTabSz="801654" rtl="0" eaLnBrk="1" latinLnBrk="0" hangingPunct="1">
      <a:buClr>
        <a:schemeClr val="bg2"/>
      </a:buClr>
      <a:buFont typeface="Symbol" panose="05050102010706020507" pitchFamily="18" charset="2"/>
      <a:buChar char="-"/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315612" indent="-157806" algn="l" defTabSz="801654" rtl="0" eaLnBrk="1" latinLnBrk="0" hangingPunct="1">
      <a:buClr>
        <a:schemeClr val="bg2"/>
      </a:buClr>
      <a:buFont typeface="Symbol" panose="05050102010706020507" pitchFamily="18" charset="2"/>
      <a:buChar char="-"/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473418" indent="-157806" algn="l" defTabSz="801654" rtl="0" eaLnBrk="1" latinLnBrk="0" hangingPunct="1">
      <a:buClr>
        <a:schemeClr val="bg2"/>
      </a:buClr>
      <a:buFont typeface="Symbol" panose="05050102010706020507" pitchFamily="18" charset="2"/>
      <a:buChar char="-"/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631224" indent="-157806" algn="l" defTabSz="801654" rtl="0" eaLnBrk="1" latinLnBrk="0" hangingPunct="1">
      <a:buClr>
        <a:schemeClr val="bg2"/>
      </a:buClr>
      <a:buFont typeface="Symbol" panose="05050102010706020507" pitchFamily="18" charset="2"/>
      <a:buChar char="-"/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631224" indent="-157806" algn="l" defTabSz="801654" rtl="0" eaLnBrk="1" latinLnBrk="0" hangingPunct="1">
      <a:buClr>
        <a:schemeClr val="bg2"/>
      </a:buClr>
      <a:buFont typeface="Symbol" panose="05050102010706020507" pitchFamily="18" charset="2"/>
      <a:buChar char="-"/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631224" indent="-157806" algn="l" defTabSz="801654" rtl="0" eaLnBrk="1" latinLnBrk="0" hangingPunct="1">
      <a:buClr>
        <a:schemeClr val="bg2"/>
      </a:buClr>
      <a:buFont typeface="Symbol" panose="05050102010706020507" pitchFamily="18" charset="2"/>
      <a:buChar char="-"/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631224" indent="-157806" algn="l" defTabSz="801654" rtl="0" eaLnBrk="1" latinLnBrk="0" hangingPunct="1">
      <a:buClr>
        <a:schemeClr val="bg2"/>
      </a:buClr>
      <a:buFont typeface="Symbol" panose="05050102010706020507" pitchFamily="18" charset="2"/>
      <a:buChar char="-"/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631224" indent="-157806" algn="l" defTabSz="801654" rtl="0" eaLnBrk="1" latinLnBrk="0" hangingPunct="1">
      <a:buClr>
        <a:schemeClr val="bg2"/>
      </a:buClr>
      <a:buFont typeface="Symbol" panose="05050102010706020507" pitchFamily="18" charset="2"/>
      <a:buChar char="-"/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54383F-9B0A-7EB7-71AE-B456ED59174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3750DB8-7951-4159-B1C5-065897DE87B5}" type="datetime3">
              <a:rPr lang="de-DE" smtClean="0"/>
              <a:t>26/04/23</a:t>
            </a:fld>
            <a:endParaRPr 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897774-6F4B-242D-BFF7-007B39D95D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2ADED-F3CA-41CF-9877-309ADD1D7348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10" name="Header Placeholder 9">
            <a:extLst>
              <a:ext uri="{FF2B5EF4-FFF2-40B4-BE49-F238E27FC236}">
                <a16:creationId xmlns:a16="http://schemas.microsoft.com/office/drawing/2014/main" id="{73DAC344-8E26-1710-AE9A-6995E32D83F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Hoàng Văn Quyền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384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7383E2-EEA7-C813-4330-A33E713C324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44191C7-AE7E-472F-BF24-E4AF50AC283B}" type="datetime3">
              <a:rPr lang="de-DE" smtClean="0"/>
              <a:t>26/04/23</a:t>
            </a:fld>
            <a:endParaRPr 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8F2866-A252-FE54-CC13-B19A49AB42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2ADED-F3CA-41CF-9877-309ADD1D734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0" name="Header Placeholder 9">
            <a:extLst>
              <a:ext uri="{FF2B5EF4-FFF2-40B4-BE49-F238E27FC236}">
                <a16:creationId xmlns:a16="http://schemas.microsoft.com/office/drawing/2014/main" id="{0A7DA6F1-22A9-894D-359B-FB4969F9FEF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Hoàng Văn Quyền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822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571467-8A05-810A-E470-12486D972AC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4AB9958-3269-417F-8938-FA4DA5888F21}" type="datetime3">
              <a:rPr lang="de-DE" smtClean="0"/>
              <a:t>26/04/23</a:t>
            </a:fld>
            <a:endParaRPr 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EC82F8-C56C-E3C4-6648-4D61EBAFCB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2ADED-F3CA-41CF-9877-309ADD1D734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0" name="Header Placeholder 9">
            <a:extLst>
              <a:ext uri="{FF2B5EF4-FFF2-40B4-BE49-F238E27FC236}">
                <a16:creationId xmlns:a16="http://schemas.microsoft.com/office/drawing/2014/main" id="{EE5E2338-598D-0A33-0D20-CB492831A4F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Hoàng Văn Quyền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9443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rtl="0" eaLnBrk="1" fontAlgn="base" latinLnBrk="0" hangingPunct="1">
              <a:spcBef>
                <a:spcPts val="180"/>
              </a:spcBef>
              <a:spcAft>
                <a:spcPts val="180"/>
              </a:spcAft>
            </a:pPr>
            <a:r>
              <a:rPr lang="en-US" sz="1800" b="1" i="0" u="none" strike="noStrike" kern="120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 MỤC TIÊU QUAN TRỌNG NĂM 2023-2028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base" latinLnBrk="0" hangingPunct="1">
              <a:spcBef>
                <a:spcPts val="180"/>
              </a:spcBef>
              <a:spcAft>
                <a:spcPts val="180"/>
              </a:spcAft>
            </a:pPr>
            <a:r>
              <a:rPr lang="en-US" sz="1800" b="0" i="0" u="none" strike="noStrike" kern="120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 X		31/12/2023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base" latinLnBrk="0" hangingPunct="1">
              <a:spcBef>
                <a:spcPts val="180"/>
              </a:spcBef>
              <a:spcAft>
                <a:spcPts val="180"/>
              </a:spcAft>
            </a:pPr>
            <a:r>
              <a:rPr lang="en-US" sz="1800" b="0" i="0" u="none" strike="noStrike" kern="120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 X		31/12/2024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base" latinLnBrk="0" hangingPunct="1">
              <a:spcBef>
                <a:spcPts val="180"/>
              </a:spcBef>
              <a:spcAft>
                <a:spcPts val="180"/>
              </a:spcAft>
            </a:pPr>
            <a:r>
              <a:rPr lang="en-US" sz="1800" b="0" i="0" u="none" strike="noStrike" kern="120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 X		31/12/2025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base" latinLnBrk="0" hangingPunct="1">
              <a:spcBef>
                <a:spcPts val="180"/>
              </a:spcBef>
              <a:spcAft>
                <a:spcPts val="180"/>
              </a:spcAft>
            </a:pPr>
            <a:r>
              <a:rPr lang="en-US" sz="1800" b="0" i="0" u="none" strike="noStrike" kern="120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  X	 	31/12/2026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base" latinLnBrk="0" hangingPunct="1">
              <a:spcBef>
                <a:spcPts val="180"/>
              </a:spcBef>
              <a:spcAft>
                <a:spcPts val="180"/>
              </a:spcAft>
            </a:pPr>
            <a:r>
              <a:rPr lang="en-US" sz="1800" b="0" i="0" u="none" strike="noStrike" kern="120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  X		31/12/2027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910047-F966-B18E-310A-3FB2CBBF215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2CAE6FC-D626-4819-84A0-3292E287118B}" type="datetime3">
              <a:rPr lang="de-DE" smtClean="0"/>
              <a:t>26/04/23</a:t>
            </a:fld>
            <a:endParaRPr 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52682D-D0DA-2287-DAE6-97332AF8EC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2ADED-F3CA-41CF-9877-309ADD1D734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0" name="Header Placeholder 9">
            <a:extLst>
              <a:ext uri="{FF2B5EF4-FFF2-40B4-BE49-F238E27FC236}">
                <a16:creationId xmlns:a16="http://schemas.microsoft.com/office/drawing/2014/main" id="{8BAEF0D2-EA1C-0F39-041C-6C47754687C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Hoàng Văn Quyền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241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EFC2F5-4FAF-5DCF-D32F-E5F91D999D2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69D22E9-3618-4E9A-BC66-0F0BAD977B9E}" type="datetime3">
              <a:rPr lang="de-DE" smtClean="0"/>
              <a:t>26/04/23</a:t>
            </a:fld>
            <a:endParaRPr 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1B39A7-F30F-41CE-A62F-BEF256E9DA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2ADED-F3CA-41CF-9877-309ADD1D734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0" name="Header Placeholder 9">
            <a:extLst>
              <a:ext uri="{FF2B5EF4-FFF2-40B4-BE49-F238E27FC236}">
                <a16:creationId xmlns:a16="http://schemas.microsoft.com/office/drawing/2014/main" id="{31B428D8-E840-95D3-F04B-833C9107A3D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Hoàng Văn Quyền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7478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93235" y="1373766"/>
            <a:ext cx="10978143" cy="4863496"/>
          </a:xfrm>
        </p:spPr>
        <p:txBody>
          <a:bodyPr/>
          <a:lstStyle/>
          <a:p>
            <a:pPr lvl="0"/>
            <a:r>
              <a:rPr lang="en-US" noProof="0" dirty="0"/>
              <a:t>A list</a:t>
            </a:r>
          </a:p>
          <a:p>
            <a:pPr lvl="1"/>
            <a:r>
              <a:rPr lang="en-US" noProof="0" dirty="0"/>
              <a:t>First item</a:t>
            </a:r>
          </a:p>
          <a:p>
            <a:pPr lvl="2"/>
            <a:r>
              <a:rPr lang="en-US" noProof="0" dirty="0"/>
              <a:t>Second item</a:t>
            </a:r>
          </a:p>
          <a:p>
            <a:pPr lvl="3"/>
            <a:r>
              <a:rPr lang="en-US" noProof="0" dirty="0"/>
              <a:t>Third item</a:t>
            </a:r>
          </a:p>
          <a:p>
            <a:pPr lvl="4"/>
            <a:r>
              <a:rPr lang="en-US" noProof="0" dirty="0"/>
              <a:t>Fourth item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4" hasCustomPrompt="1"/>
          </p:nvPr>
        </p:nvSpPr>
        <p:spPr bwMode="gray">
          <a:xfrm>
            <a:off x="599941" y="908740"/>
            <a:ext cx="10971438" cy="315551"/>
          </a:xfrm>
        </p:spPr>
        <p:txBody>
          <a:bodyPr/>
          <a:lstStyle>
            <a:lvl1pPr marL="0" indent="0" algn="l">
              <a:buNone/>
              <a:defRPr sz="1100">
                <a:solidFill>
                  <a:schemeClr val="bg1"/>
                </a:solidFill>
              </a:defRPr>
            </a:lvl1pPr>
            <a:lvl2pPr marL="0" indent="0" algn="l">
              <a:buNone/>
              <a:defRPr sz="1100">
                <a:solidFill>
                  <a:schemeClr val="bg1"/>
                </a:solidFill>
              </a:defRPr>
            </a:lvl2pPr>
            <a:lvl3pPr marL="0" indent="0" algn="l">
              <a:buNone/>
              <a:defRPr sz="1100">
                <a:solidFill>
                  <a:schemeClr val="bg1"/>
                </a:solidFill>
              </a:defRPr>
            </a:lvl3pPr>
            <a:lvl4pPr marL="1392" indent="0" algn="l">
              <a:buNone/>
              <a:defRPr sz="1100">
                <a:solidFill>
                  <a:schemeClr val="bg1"/>
                </a:solidFill>
              </a:defRPr>
            </a:lvl4pPr>
            <a:lvl5pPr marL="0" indent="0" algn="l">
              <a:buNone/>
              <a:defRPr sz="1100">
                <a:solidFill>
                  <a:schemeClr val="bg1"/>
                </a:solidFill>
              </a:defRPr>
            </a:lvl5pPr>
            <a:lvl6pPr marL="0" indent="0" algn="l">
              <a:buNone/>
              <a:defRPr sz="1100">
                <a:solidFill>
                  <a:schemeClr val="bg1"/>
                </a:solidFill>
              </a:defRPr>
            </a:lvl6pPr>
            <a:lvl7pPr marL="0" indent="0" algn="l">
              <a:buNone/>
              <a:defRPr sz="1100">
                <a:solidFill>
                  <a:schemeClr val="bg1"/>
                </a:solidFill>
              </a:defRPr>
            </a:lvl7pPr>
            <a:lvl8pPr marL="1392" indent="0" algn="l">
              <a:buNone/>
              <a:defRPr sz="1100">
                <a:solidFill>
                  <a:schemeClr val="bg1"/>
                </a:solidFill>
              </a:defRPr>
            </a:lvl8pPr>
            <a:lvl9pPr marL="0" indent="0" algn="l">
              <a:buNone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50897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643" y="1388855"/>
            <a:ext cx="3717971" cy="137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7963" y="982359"/>
            <a:ext cx="5468754" cy="4894868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643" y="3031767"/>
            <a:ext cx="3717971" cy="243896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2CD9-853E-488C-91BF-BC4BCAFA4F55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Hoàng Văn Quyền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5987" y="2913207"/>
            <a:ext cx="351404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142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230" y="1884268"/>
            <a:ext cx="6241004" cy="137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3778" y="1041641"/>
            <a:ext cx="3062948" cy="477630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54" indent="0">
              <a:buNone/>
              <a:defRPr sz="1600"/>
            </a:lvl2pPr>
            <a:lvl3pPr marL="914309" indent="0">
              <a:buNone/>
              <a:defRPr sz="1600"/>
            </a:lvl3pPr>
            <a:lvl4pPr marL="1371463" indent="0">
              <a:buNone/>
              <a:defRPr sz="1600"/>
            </a:lvl4pPr>
            <a:lvl5pPr marL="1828617" indent="0">
              <a:buNone/>
              <a:defRPr sz="1600"/>
            </a:lvl5pPr>
            <a:lvl6pPr marL="2285771" indent="0">
              <a:buNone/>
              <a:defRPr sz="1600"/>
            </a:lvl6pPr>
            <a:lvl7pPr marL="2742926" indent="0">
              <a:buNone/>
              <a:defRPr sz="1600"/>
            </a:lvl7pPr>
            <a:lvl8pPr marL="3200080" indent="0">
              <a:buNone/>
              <a:defRPr sz="1600"/>
            </a:lvl8pPr>
            <a:lvl9pPr marL="3657234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230" y="3256186"/>
            <a:ext cx="6241004" cy="182922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7D2E4-5CCE-475E-8BDE-F77765EED3A5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Hoàng Văn Quyền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368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232" y="4816530"/>
            <a:ext cx="9608415" cy="566869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291" y="1041641"/>
            <a:ext cx="10104657" cy="3336641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54" indent="0">
              <a:buNone/>
              <a:defRPr sz="1600"/>
            </a:lvl2pPr>
            <a:lvl3pPr marL="914309" indent="0">
              <a:buNone/>
              <a:defRPr sz="1600"/>
            </a:lvl3pPr>
            <a:lvl4pPr marL="1371463" indent="0">
              <a:buNone/>
              <a:defRPr sz="1600"/>
            </a:lvl4pPr>
            <a:lvl5pPr marL="1828617" indent="0">
              <a:buNone/>
              <a:defRPr sz="1600"/>
            </a:lvl5pPr>
            <a:lvl6pPr marL="2285771" indent="0">
              <a:buNone/>
              <a:defRPr sz="1600"/>
            </a:lvl6pPr>
            <a:lvl7pPr marL="2742926" indent="0">
              <a:buNone/>
              <a:defRPr sz="1600"/>
            </a:lvl7pPr>
            <a:lvl8pPr marL="3200080" indent="0">
              <a:buNone/>
              <a:defRPr sz="1600"/>
            </a:lvl8pPr>
            <a:lvl9pPr marL="3657234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232" y="5383399"/>
            <a:ext cx="9608415" cy="493826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818A-7864-4040-BEE7-907FBB1C7DC9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Hoàng Văn Quyền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782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698" y="982360"/>
            <a:ext cx="9591483" cy="2955552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698" y="4344405"/>
            <a:ext cx="9591483" cy="153282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FAE8-2CA1-4392-A8B0-330060E198A7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Hoàng Văn Quyền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5988" y="4141158"/>
            <a:ext cx="940607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306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025" y="982359"/>
            <a:ext cx="9295188" cy="2371217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594" y="3353576"/>
            <a:ext cx="8838051" cy="584335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154" indent="0">
              <a:buFontTx/>
              <a:buNone/>
              <a:defRPr/>
            </a:lvl2pPr>
            <a:lvl3pPr marL="914309" indent="0">
              <a:buFontTx/>
              <a:buNone/>
              <a:defRPr/>
            </a:lvl3pPr>
            <a:lvl4pPr marL="1371463" indent="0">
              <a:buFontTx/>
              <a:buNone/>
              <a:defRPr/>
            </a:lvl4pPr>
            <a:lvl5pPr marL="1828617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232" y="4344405"/>
            <a:ext cx="9608415" cy="153282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19B4-F20B-49FB-9C90-5BEA2C216657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Hoàng Văn Quyền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1901" y="880165"/>
            <a:ext cx="609521" cy="584911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/>
          <a:p>
            <a:pPr lvl="0"/>
            <a:r>
              <a:rPr lang="en-US" sz="7999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98887" y="2828525"/>
            <a:ext cx="609521" cy="584911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/>
          <a:p>
            <a:pPr lvl="0" algn="r"/>
            <a:r>
              <a:rPr lang="en-US" sz="7999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5988" y="4141158"/>
            <a:ext cx="940607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580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233" y="3309347"/>
            <a:ext cx="9608417" cy="146914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232" y="4778487"/>
            <a:ext cx="9608417" cy="86059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9E714-A2BE-4006-BF5B-1FB088993EE4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Hoàng Văn Quyền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098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025" y="982359"/>
            <a:ext cx="9295188" cy="224418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232" y="3640155"/>
            <a:ext cx="9608417" cy="887173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232" y="4530716"/>
            <a:ext cx="9608417" cy="134651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3AE5-B3C0-4294-A850-935C7F6D1512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Hoàng Văn Quyền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1901" y="880165"/>
            <a:ext cx="609521" cy="584911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/>
          <a:p>
            <a:pPr lvl="0"/>
            <a:r>
              <a:rPr lang="en-US" sz="7999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98887" y="2599863"/>
            <a:ext cx="609521" cy="584911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/>
          <a:p>
            <a:pPr lvl="0" algn="r"/>
            <a:r>
              <a:rPr lang="en-US" sz="7999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5988" y="3429794"/>
            <a:ext cx="940607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292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232" y="982359"/>
            <a:ext cx="9608415" cy="22441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232" y="3631008"/>
            <a:ext cx="9608417" cy="841443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231" y="4471435"/>
            <a:ext cx="9608419" cy="140579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5B8F-7751-4CE1-93B9-241BBD117E6A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Hoàng Văn Quyền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5988" y="3429794"/>
            <a:ext cx="940607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188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4870-EF43-45E6-8797-86D92DFF1DE6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Hoàng Văn Quyền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5988" y="2422027"/>
            <a:ext cx="940607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9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8185" y="982359"/>
            <a:ext cx="1890649" cy="489486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230" y="982359"/>
            <a:ext cx="7432057" cy="4894867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1BF6-898B-419F-B5F1-462AA2A008C9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Hoàng Văn Quyền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2736" y="990830"/>
            <a:ext cx="0" cy="4877929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97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in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04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in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21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93235" y="1373766"/>
            <a:ext cx="10978143" cy="4863496"/>
          </a:xfrm>
        </p:spPr>
        <p:txBody>
          <a:bodyPr/>
          <a:lstStyle/>
          <a:p>
            <a:pPr lvl="0"/>
            <a:r>
              <a:rPr lang="en-US" noProof="0" dirty="0"/>
              <a:t>A list</a:t>
            </a:r>
          </a:p>
          <a:p>
            <a:pPr lvl="1"/>
            <a:r>
              <a:rPr lang="en-US" noProof="0" dirty="0"/>
              <a:t>First item</a:t>
            </a:r>
          </a:p>
          <a:p>
            <a:pPr lvl="2"/>
            <a:r>
              <a:rPr lang="en-US" noProof="0" dirty="0"/>
              <a:t>Second item</a:t>
            </a:r>
          </a:p>
          <a:p>
            <a:pPr lvl="3"/>
            <a:r>
              <a:rPr lang="en-US" noProof="0" dirty="0"/>
              <a:t>Third item</a:t>
            </a:r>
          </a:p>
          <a:p>
            <a:pPr lvl="4"/>
            <a:r>
              <a:rPr lang="en-US" noProof="0" dirty="0"/>
              <a:t>Fourth item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4" hasCustomPrompt="1"/>
          </p:nvPr>
        </p:nvSpPr>
        <p:spPr bwMode="gray">
          <a:xfrm>
            <a:off x="599941" y="908740"/>
            <a:ext cx="10971438" cy="315551"/>
          </a:xfrm>
        </p:spPr>
        <p:txBody>
          <a:bodyPr/>
          <a:lstStyle>
            <a:lvl1pPr marL="0" indent="0" algn="l">
              <a:buNone/>
              <a:defRPr sz="1100">
                <a:solidFill>
                  <a:schemeClr val="bg1"/>
                </a:solidFill>
              </a:defRPr>
            </a:lvl1pPr>
            <a:lvl2pPr marL="0" indent="0" algn="l">
              <a:buNone/>
              <a:defRPr sz="1100">
                <a:solidFill>
                  <a:schemeClr val="bg1"/>
                </a:solidFill>
              </a:defRPr>
            </a:lvl2pPr>
            <a:lvl3pPr marL="0" indent="0" algn="l">
              <a:buNone/>
              <a:defRPr sz="1100">
                <a:solidFill>
                  <a:schemeClr val="bg1"/>
                </a:solidFill>
              </a:defRPr>
            </a:lvl3pPr>
            <a:lvl4pPr marL="1392" indent="0" algn="l">
              <a:buNone/>
              <a:defRPr sz="1100">
                <a:solidFill>
                  <a:schemeClr val="bg1"/>
                </a:solidFill>
              </a:defRPr>
            </a:lvl4pPr>
            <a:lvl5pPr marL="0" indent="0" algn="l">
              <a:buNone/>
              <a:defRPr sz="1100">
                <a:solidFill>
                  <a:schemeClr val="bg1"/>
                </a:solidFill>
              </a:defRPr>
            </a:lvl5pPr>
            <a:lvl6pPr marL="0" indent="0" algn="l">
              <a:buNone/>
              <a:defRPr sz="1100">
                <a:solidFill>
                  <a:schemeClr val="bg1"/>
                </a:solidFill>
              </a:defRPr>
            </a:lvl6pPr>
            <a:lvl7pPr marL="0" indent="0" algn="l">
              <a:buNone/>
              <a:defRPr sz="1100">
                <a:solidFill>
                  <a:schemeClr val="bg1"/>
                </a:solidFill>
              </a:defRPr>
            </a:lvl7pPr>
            <a:lvl8pPr marL="1392" indent="0" algn="l">
              <a:buNone/>
              <a:defRPr sz="1100">
                <a:solidFill>
                  <a:schemeClr val="bg1"/>
                </a:solidFill>
              </a:defRPr>
            </a:lvl8pPr>
            <a:lvl9pPr marL="0" indent="0" algn="l">
              <a:buNone/>
              <a:defRPr sz="1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185944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2" y="0"/>
            <a:ext cx="12229568" cy="6857802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048" y="1871565"/>
            <a:ext cx="6814782" cy="1515884"/>
          </a:xfrm>
        </p:spPr>
        <p:txBody>
          <a:bodyPr anchor="b">
            <a:noAutofit/>
          </a:bodyPr>
          <a:lstStyle>
            <a:lvl1pPr algn="ctr">
              <a:defRPr sz="5399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048" y="3658444"/>
            <a:ext cx="6814782" cy="1321108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2193" y="5038829"/>
            <a:ext cx="897350" cy="279465"/>
          </a:xfrm>
        </p:spPr>
        <p:txBody>
          <a:bodyPr/>
          <a:lstStyle/>
          <a:p>
            <a:fld id="{06FCADD5-F635-47A1-946E-742B4194E980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047" y="5038829"/>
            <a:ext cx="5213956" cy="279465"/>
          </a:xfrm>
        </p:spPr>
        <p:txBody>
          <a:bodyPr/>
          <a:lstStyle/>
          <a:p>
            <a:r>
              <a:rPr lang="en-US"/>
              <a:t>Hoàng Văn Quyền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5735" y="5038829"/>
            <a:ext cx="551095" cy="27946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048" y="3522947"/>
            <a:ext cx="68147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72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5988" y="2422027"/>
            <a:ext cx="940607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111B-F7E9-4B65-ACF8-CF701B887C70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Hoàng Văn Quyền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533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4807" y="1753012"/>
            <a:ext cx="8157626" cy="1822936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4805" y="3846942"/>
            <a:ext cx="8157628" cy="954768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4EB36-FF71-4503-B613-B57585C22A39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Hoàng Văn Quyền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461" y="3711444"/>
            <a:ext cx="816231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47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5988" y="2422027"/>
            <a:ext cx="940607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279" y="2560913"/>
            <a:ext cx="4717690" cy="331089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0539" y="2560913"/>
            <a:ext cx="4717690" cy="331089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B585-ED4F-4E43-908A-24DAA457183A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Hoàng Văn Quyền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27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231" y="2659149"/>
            <a:ext cx="4717690" cy="576395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231" y="3244013"/>
            <a:ext cx="4717690" cy="263321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9865" y="2659149"/>
            <a:ext cx="4717690" cy="576395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9865" y="3244013"/>
            <a:ext cx="4717690" cy="263321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F586-EB1D-47EF-98B2-107D3DC365A3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Hoàng Văn Quyền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5988" y="2422027"/>
            <a:ext cx="940607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40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BF848-AA17-4231-929C-B08556EE1FE3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Hoàng Văn Quyền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5988" y="2422027"/>
            <a:ext cx="940607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608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896D-FDD9-47DC-B9B4-30A036F84062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Hoàng Văn Quyền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039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1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hteck 38"/>
          <p:cNvSpPr/>
          <p:nvPr/>
        </p:nvSpPr>
        <p:spPr bwMode="gray">
          <a:xfrm>
            <a:off x="2" y="0"/>
            <a:ext cx="12190412" cy="37570"/>
          </a:xfrm>
          <a:prstGeom prst="rect">
            <a:avLst/>
          </a:prstGeom>
          <a:solidFill>
            <a:schemeClr val="bg2"/>
          </a:solidFill>
        </p:spPr>
        <p:txBody>
          <a:bodyPr lIns="94684" tIns="94684" rIns="94684" bIns="94684" rtlCol="0" anchor="ctr">
            <a:noAutofit/>
          </a:bodyPr>
          <a:lstStyle/>
          <a:p>
            <a:pPr algn="ctr"/>
            <a:endParaRPr lang="de-DE" sz="900" b="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590520" y="599187"/>
            <a:ext cx="10982247" cy="65318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593235" y="1373766"/>
            <a:ext cx="10978143" cy="48632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A list</a:t>
            </a:r>
          </a:p>
          <a:p>
            <a:pPr lvl="1"/>
            <a:r>
              <a:rPr lang="en-US" noProof="0" dirty="0"/>
              <a:t>First item</a:t>
            </a:r>
          </a:p>
          <a:p>
            <a:pPr lvl="2"/>
            <a:r>
              <a:rPr lang="en-US" noProof="0" dirty="0"/>
              <a:t>Second item</a:t>
            </a:r>
          </a:p>
          <a:p>
            <a:pPr lvl="3"/>
            <a:r>
              <a:rPr lang="en-US" noProof="0" dirty="0"/>
              <a:t>Third item</a:t>
            </a:r>
          </a:p>
          <a:p>
            <a:pPr lvl="4"/>
            <a:r>
              <a:rPr lang="en-US" noProof="0" dirty="0"/>
              <a:t>Fourth item</a:t>
            </a:r>
          </a:p>
        </p:txBody>
      </p:sp>
      <p:sp>
        <p:nvSpPr>
          <p:cNvPr id="7" name="Rechteck 6"/>
          <p:cNvSpPr/>
          <p:nvPr/>
        </p:nvSpPr>
        <p:spPr bwMode="gray">
          <a:xfrm>
            <a:off x="1" y="-1"/>
            <a:ext cx="12192922" cy="125961"/>
          </a:xfrm>
          <a:prstGeom prst="rect">
            <a:avLst/>
          </a:prstGeom>
          <a:solidFill>
            <a:schemeClr val="accent2">
              <a:lumMod val="25000"/>
            </a:schemeClr>
          </a:solidFill>
        </p:spPr>
        <p:txBody>
          <a:bodyPr lIns="94684" tIns="94684" rIns="94684" bIns="94684" rtlCol="0" anchor="ctr">
            <a:noAutofit/>
          </a:bodyPr>
          <a:lstStyle/>
          <a:p>
            <a:pPr algn="ctr"/>
            <a:endParaRPr lang="de-DE" sz="900" b="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84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47" rtl="0" eaLnBrk="1" latinLnBrk="0" hangingPunct="1">
        <a:lnSpc>
          <a:spcPct val="80000"/>
        </a:lnSpc>
        <a:spcBef>
          <a:spcPct val="0"/>
        </a:spcBef>
        <a:buNone/>
        <a:defRPr sz="1800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47" rtl="0" eaLnBrk="1" latinLnBrk="0" hangingPunct="1">
        <a:spcBef>
          <a:spcPts val="526"/>
        </a:spcBef>
        <a:buFont typeface="Arial" panose="020B0604020202020204" pitchFamily="34" charset="0"/>
        <a:buNone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57806" indent="-157806" algn="l" defTabSz="914447" rtl="0" eaLnBrk="1" latinLnBrk="0" hangingPunct="1">
        <a:spcBef>
          <a:spcPts val="526"/>
        </a:spcBef>
        <a:buClr>
          <a:schemeClr val="bg2"/>
        </a:buClr>
        <a:buFont typeface="Symbol" panose="05050102010706020507" pitchFamily="18" charset="2"/>
        <a:buChar char="-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15612" indent="-157806" algn="l" defTabSz="914447" rtl="0" eaLnBrk="1" latinLnBrk="0" hangingPunct="1">
        <a:spcBef>
          <a:spcPts val="526"/>
        </a:spcBef>
        <a:buClr>
          <a:schemeClr val="bg2"/>
        </a:buClr>
        <a:buFont typeface="Symbol" panose="05050102010706020507" pitchFamily="18" charset="2"/>
        <a:buChar char="-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73418" indent="-157806" algn="l" defTabSz="914447" rtl="0" eaLnBrk="1" latinLnBrk="0" hangingPunct="1">
        <a:spcBef>
          <a:spcPts val="526"/>
        </a:spcBef>
        <a:buClr>
          <a:schemeClr val="bg2"/>
        </a:buClr>
        <a:buFont typeface="Symbol" panose="05050102010706020507" pitchFamily="18" charset="2"/>
        <a:buChar char="-"/>
        <a:defRPr sz="9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631224" indent="-157806" algn="l" defTabSz="914447" rtl="0" eaLnBrk="1" latinLnBrk="0" hangingPunct="1">
        <a:spcBef>
          <a:spcPts val="526"/>
        </a:spcBef>
        <a:buClr>
          <a:schemeClr val="bg2"/>
        </a:buClr>
        <a:buFont typeface="Symbol" panose="05050102010706020507" pitchFamily="18" charset="2"/>
        <a:buChar char="-"/>
        <a:defRPr sz="900" kern="1200" baseline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631224" indent="-157806" algn="l" defTabSz="914447" rtl="0" eaLnBrk="1" latinLnBrk="0" hangingPunct="1">
        <a:spcBef>
          <a:spcPts val="526"/>
        </a:spcBef>
        <a:buClr>
          <a:schemeClr val="bg2"/>
        </a:buClr>
        <a:buFont typeface="Symbol" panose="05050102010706020507" pitchFamily="18" charset="2"/>
        <a:buChar char="-"/>
        <a:defRPr sz="900" kern="1200">
          <a:solidFill>
            <a:schemeClr val="bg1"/>
          </a:solidFill>
          <a:latin typeface="+mn-lt"/>
          <a:ea typeface="+mn-ea"/>
          <a:cs typeface="+mn-cs"/>
        </a:defRPr>
      </a:lvl6pPr>
      <a:lvl7pPr marL="631224" indent="-157806" algn="l" defTabSz="914447" rtl="0" eaLnBrk="1" latinLnBrk="0" hangingPunct="1">
        <a:spcBef>
          <a:spcPts val="526"/>
        </a:spcBef>
        <a:buClr>
          <a:schemeClr val="bg2"/>
        </a:buClr>
        <a:buFont typeface="Symbol" panose="05050102010706020507" pitchFamily="18" charset="2"/>
        <a:buChar char="-"/>
        <a:defRPr sz="900" kern="1200">
          <a:solidFill>
            <a:schemeClr val="bg1"/>
          </a:solidFill>
          <a:latin typeface="+mn-lt"/>
          <a:ea typeface="+mn-ea"/>
          <a:cs typeface="+mn-cs"/>
        </a:defRPr>
      </a:lvl7pPr>
      <a:lvl8pPr marL="631224" indent="-157806" algn="l" defTabSz="914447" rtl="0" eaLnBrk="1" latinLnBrk="0" hangingPunct="1">
        <a:spcBef>
          <a:spcPts val="526"/>
        </a:spcBef>
        <a:buClr>
          <a:schemeClr val="bg2"/>
        </a:buClr>
        <a:buFont typeface="Symbol" panose="05050102010706020507" pitchFamily="18" charset="2"/>
        <a:buChar char="-"/>
        <a:defRPr sz="900" kern="1200">
          <a:solidFill>
            <a:schemeClr val="bg1"/>
          </a:solidFill>
          <a:latin typeface="+mn-lt"/>
          <a:ea typeface="+mn-ea"/>
          <a:cs typeface="+mn-cs"/>
        </a:defRPr>
      </a:lvl8pPr>
      <a:lvl9pPr marL="631224" indent="-157806" algn="l" defTabSz="914447" rtl="0" eaLnBrk="1" latinLnBrk="0" hangingPunct="1">
        <a:spcBef>
          <a:spcPts val="526"/>
        </a:spcBef>
        <a:buClr>
          <a:schemeClr val="bg2"/>
        </a:buClr>
        <a:buFont typeface="Symbol" panose="05050102010706020507" pitchFamily="18" charset="2"/>
        <a:buChar char="-"/>
        <a:defRPr sz="9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4" algn="l" defTabSz="9144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7" algn="l" defTabSz="9144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71" algn="l" defTabSz="9144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4" algn="l" defTabSz="9144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8" algn="l" defTabSz="9144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42" algn="l" defTabSz="9144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5" algn="l" defTabSz="9144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9" algn="l" defTabSz="9144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4" y="0"/>
            <a:ext cx="12228370" cy="6857802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234" y="982360"/>
            <a:ext cx="9599946" cy="130416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233" y="2557524"/>
            <a:ext cx="9599946" cy="33197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6371" y="5970382"/>
            <a:ext cx="1599992" cy="279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8FD576-7CE4-4F8D-A3A8-CAC6ABBFD0C8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232" y="5970382"/>
            <a:ext cx="7304949" cy="279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Hoàng Văn Quyền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54" y="5970382"/>
            <a:ext cx="542626" cy="279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0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ctr" defTabSz="457154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21" indent="-285721" algn="l" defTabSz="457154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876" indent="-285721" algn="l" defTabSz="457154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030" indent="-285721" algn="l" defTabSz="457154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2896" indent="-171433" algn="l" defTabSz="457154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050" indent="-171433" algn="l" defTabSz="457154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349" indent="-228577" algn="l" defTabSz="457154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503" indent="-228577" algn="l" defTabSz="457154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8657" indent="-228577" algn="l" defTabSz="457154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5811" indent="-228577" algn="l" defTabSz="457154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 bwMode="gray">
          <a:xfrm>
            <a:off x="806926" y="95126"/>
            <a:ext cx="10576560" cy="19762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0" kern="1200" cap="all" spc="400" baseline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sz="5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 CÁO HIỆP HỘI khuôn nhựa VASI</a:t>
            </a:r>
            <a:endParaRPr lang="en-US" sz="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tertitel 2"/>
          <p:cNvSpPr txBox="1">
            <a:spLocks/>
          </p:cNvSpPr>
          <p:nvPr/>
        </p:nvSpPr>
        <p:spPr bwMode="gray">
          <a:xfrm>
            <a:off x="3654653" y="1929674"/>
            <a:ext cx="5648632" cy="666361"/>
          </a:xfrm>
          <a:prstGeom prst="rect">
            <a:avLst/>
          </a:prstGeom>
          <a:noFill/>
        </p:spPr>
        <p:txBody>
          <a:bodyPr vert="horz" lIns="0" tIns="107976" rIns="0" bIns="0" rtlCol="0" anchor="ctr" anchorCtr="0">
            <a:noAutofit/>
          </a:bodyPr>
          <a:lstStyle>
            <a:lvl1pPr marL="0" indent="0" algn="ctr" defTabSz="91444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 cap="all" spc="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0" indent="0" algn="ctr" defTabSz="91444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Symbol" panose="05050102010706020507" pitchFamily="18" charset="2"/>
              <a:buNone/>
              <a:defRPr sz="2000" kern="1200" cap="all" spc="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0" indent="0" algn="ctr" defTabSz="91444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Symbol" panose="05050102010706020507" pitchFamily="18" charset="2"/>
              <a:buNone/>
              <a:defRPr sz="2000" kern="1200" cap="all" spc="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0" indent="0" algn="ctr" defTabSz="91444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Symbol" panose="05050102010706020507" pitchFamily="18" charset="2"/>
              <a:buNone/>
              <a:defRPr sz="2000" kern="1200" cap="all" spc="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0" indent="0" algn="ctr" defTabSz="91444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Symbol" panose="05050102010706020507" pitchFamily="18" charset="2"/>
              <a:buNone/>
              <a:defRPr sz="2000" kern="1200" cap="all" spc="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0" indent="0" algn="ctr" defTabSz="91444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Symbol" panose="05050102010706020507" pitchFamily="18" charset="2"/>
              <a:buNone/>
              <a:defRPr sz="2000" kern="1200" cap="all" spc="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0" indent="0" algn="ctr" defTabSz="91444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Symbol" panose="05050102010706020507" pitchFamily="18" charset="2"/>
              <a:buNone/>
              <a:defRPr sz="2000" kern="1200" cap="all" spc="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0" indent="0" algn="ctr" defTabSz="91444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Symbol" panose="05050102010706020507" pitchFamily="18" charset="2"/>
              <a:buNone/>
              <a:defRPr sz="2000" kern="1200" cap="all" spc="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0" indent="0" algn="ctr" defTabSz="91444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Symbol" panose="05050102010706020507" pitchFamily="18" charset="2"/>
              <a:buNone/>
              <a:defRPr sz="2000" kern="1200" cap="all" spc="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 THẢO CHO VASI</a:t>
            </a:r>
          </a:p>
          <a:p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 bwMode="gray">
          <a:xfrm>
            <a:off x="2898993" y="1877987"/>
            <a:ext cx="7159952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Untertitel 2">
            <a:extLst>
              <a:ext uri="{FF2B5EF4-FFF2-40B4-BE49-F238E27FC236}">
                <a16:creationId xmlns:a16="http://schemas.microsoft.com/office/drawing/2014/main" id="{A68175A3-E0AC-4FB0-9930-A9B0FFE81583}"/>
              </a:ext>
            </a:extLst>
          </p:cNvPr>
          <p:cNvSpPr txBox="1">
            <a:spLocks/>
          </p:cNvSpPr>
          <p:nvPr/>
        </p:nvSpPr>
        <p:spPr bwMode="gray">
          <a:xfrm>
            <a:off x="7536427" y="6066583"/>
            <a:ext cx="4477236" cy="751056"/>
          </a:xfrm>
          <a:prstGeom prst="rect">
            <a:avLst/>
          </a:prstGeom>
          <a:noFill/>
        </p:spPr>
        <p:txBody>
          <a:bodyPr vert="horz" lIns="0" tIns="107976" rIns="0" bIns="0" rtlCol="0" anchor="ctr" anchorCtr="0">
            <a:noAutofit/>
          </a:bodyPr>
          <a:lstStyle>
            <a:lvl1pPr marL="0" indent="0" algn="ctr" defTabSz="91444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 cap="all" spc="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0" indent="0" algn="ctr" defTabSz="91444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Symbol" panose="05050102010706020507" pitchFamily="18" charset="2"/>
              <a:buNone/>
              <a:defRPr sz="2000" kern="1200" cap="all" spc="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0" indent="0" algn="ctr" defTabSz="91444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Symbol" panose="05050102010706020507" pitchFamily="18" charset="2"/>
              <a:buNone/>
              <a:defRPr sz="2000" kern="1200" cap="all" spc="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0" indent="0" algn="ctr" defTabSz="91444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Symbol" panose="05050102010706020507" pitchFamily="18" charset="2"/>
              <a:buNone/>
              <a:defRPr sz="2000" kern="1200" cap="all" spc="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0" indent="0" algn="ctr" defTabSz="91444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Symbol" panose="05050102010706020507" pitchFamily="18" charset="2"/>
              <a:buNone/>
              <a:defRPr sz="2000" kern="1200" cap="all" spc="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0" indent="0" algn="ctr" defTabSz="91444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Symbol" panose="05050102010706020507" pitchFamily="18" charset="2"/>
              <a:buNone/>
              <a:defRPr sz="2000" kern="1200" cap="all" spc="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0" indent="0" algn="ctr" defTabSz="91444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Symbol" panose="05050102010706020507" pitchFamily="18" charset="2"/>
              <a:buNone/>
              <a:defRPr sz="2000" kern="1200" cap="all" spc="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0" indent="0" algn="ctr" defTabSz="91444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Symbol" panose="05050102010706020507" pitchFamily="18" charset="2"/>
              <a:buNone/>
              <a:defRPr sz="2000" kern="1200" cap="all" spc="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0" indent="0" algn="ctr" defTabSz="91444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Symbol" panose="05050102010706020507" pitchFamily="18" charset="2"/>
              <a:buNone/>
              <a:defRPr sz="2000" kern="1200" cap="all" spc="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 1</a:t>
            </a:r>
            <a:r>
              <a:rPr lang="en-US" sz="14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Hung yen, 16</a:t>
            </a:r>
            <a:r>
              <a:rPr lang="en-US" sz="1400" baseline="30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Dec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15634F-A5D3-46D1-8432-D23539AFA634}"/>
              </a:ext>
            </a:extLst>
          </p:cNvPr>
          <p:cNvSpPr txBox="1"/>
          <p:nvPr/>
        </p:nvSpPr>
        <p:spPr bwMode="gray">
          <a:xfrm>
            <a:off x="7388712" y="4980447"/>
            <a:ext cx="48017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HOÀNG VĂN QUYỀN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Phone: 0369424186 </a:t>
            </a:r>
          </a:p>
          <a:p>
            <a:r>
              <a:rPr lang="en-US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thequyen.mold@anphuviet.com.vn</a:t>
            </a:r>
          </a:p>
          <a:p>
            <a:r>
              <a:rPr lang="en-US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Add: Công ty cổ phần Khuôn An Phú Việt</a:t>
            </a:r>
            <a:r>
              <a:rPr lang="en-US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2C2762-348D-4E58-8450-D6580DD4CBC4}"/>
              </a:ext>
            </a:extLst>
          </p:cNvPr>
          <p:cNvSpPr txBox="1"/>
          <p:nvPr/>
        </p:nvSpPr>
        <p:spPr>
          <a:xfrm>
            <a:off x="2898993" y="6563665"/>
            <a:ext cx="5527244" cy="307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spc="-35" dirty="0" err="1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Tài</a:t>
            </a:r>
            <a:r>
              <a:rPr lang="en-US" sz="1400" u="sng" spc="-3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1400" u="sng" spc="-35" dirty="0" err="1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liệu</a:t>
            </a:r>
            <a:r>
              <a:rPr lang="en-US" sz="1400" u="sng" spc="-3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1400" u="sng" spc="-35" dirty="0" err="1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này</a:t>
            </a:r>
            <a:r>
              <a:rPr lang="en-US" sz="1400" u="sng" spc="-3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1400" u="sng" spc="-35" dirty="0" err="1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chỉ</a:t>
            </a:r>
            <a:r>
              <a:rPr lang="en-US" sz="1400" u="sng" spc="-3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1400" u="sng" spc="-35" dirty="0" err="1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mang</a:t>
            </a:r>
            <a:r>
              <a:rPr lang="en-US" sz="1400" u="sng" spc="-3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1400" u="sng" spc="-35" dirty="0" err="1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tính</a:t>
            </a:r>
            <a:r>
              <a:rPr lang="en-US" sz="1400" u="sng" spc="-3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1400" u="sng" spc="-35" dirty="0" err="1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tham</a:t>
            </a:r>
            <a:r>
              <a:rPr lang="en-US" sz="1400" u="sng" spc="-3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1400" u="sng" spc="-35" dirty="0" err="1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khảo</a:t>
            </a:r>
            <a:r>
              <a:rPr lang="en-US" sz="1400" u="sng" spc="-3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1400" u="sng" spc="-35" dirty="0" err="1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và</a:t>
            </a:r>
            <a:r>
              <a:rPr lang="en-US" sz="1400" u="sng" spc="-3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1400" u="sng" spc="-35" dirty="0" err="1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lưu</a:t>
            </a:r>
            <a:r>
              <a:rPr lang="en-US" sz="1400" u="sng" spc="-3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1400" u="sng" spc="-35" dirty="0" err="1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hành</a:t>
            </a:r>
            <a:r>
              <a:rPr lang="en-US" sz="1400" u="sng" spc="-3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Team </a:t>
            </a:r>
            <a:r>
              <a:rPr lang="en-US" sz="1400" u="sng" spc="-35" err="1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nội</a:t>
            </a:r>
            <a:r>
              <a:rPr lang="en-US" sz="1400" u="sng" spc="-35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bộ</a:t>
            </a:r>
            <a:r>
              <a:rPr lang="en-US" sz="1400">
                <a:solidFill>
                  <a:srgbClr val="0070C0"/>
                </a:solidFill>
              </a:rPr>
              <a:t> </a:t>
            </a:r>
            <a:endParaRPr lang="en-US" sz="1400" dirty="0">
              <a:solidFill>
                <a:srgbClr val="0070C0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8F9E2AD-C16E-F0EC-A160-D19D2C4B55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4"/>
          <a:stretch/>
        </p:blipFill>
        <p:spPr bwMode="auto">
          <a:xfrm>
            <a:off x="845728" y="2454299"/>
            <a:ext cx="6366234" cy="393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20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24B366C7-12C7-079C-D637-12744DFFE7BE}"/>
              </a:ext>
            </a:extLst>
          </p:cNvPr>
          <p:cNvSpPr txBox="1">
            <a:spLocks/>
          </p:cNvSpPr>
          <p:nvPr/>
        </p:nvSpPr>
        <p:spPr bwMode="gray">
          <a:xfrm>
            <a:off x="803880" y="296659"/>
            <a:ext cx="10982247" cy="810754"/>
          </a:xfrm>
          <a:prstGeom prst="rect">
            <a:avLst/>
          </a:prstGeom>
        </p:spPr>
        <p:txBody>
          <a:bodyPr/>
          <a:lstStyle>
            <a:lvl1pPr algn="l" defTabSz="91444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800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NHỮNG KHÓ KHĂN ĐÃ GẶP PHẢI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8847EC77-6D1C-F029-A0A5-049E9A0D03CC}"/>
              </a:ext>
            </a:extLst>
          </p:cNvPr>
          <p:cNvSpPr/>
          <p:nvPr/>
        </p:nvSpPr>
        <p:spPr bwMode="gray">
          <a:xfrm>
            <a:off x="10980878" y="9193"/>
            <a:ext cx="1209535" cy="810754"/>
          </a:xfrm>
          <a:prstGeom prst="hexag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4500" b="1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E000E071-9E28-4078-80A4-A45DBF18D5B1}"/>
              </a:ext>
            </a:extLst>
          </p:cNvPr>
          <p:cNvSpPr/>
          <p:nvPr/>
        </p:nvSpPr>
        <p:spPr>
          <a:xfrm>
            <a:off x="929723" y="1403410"/>
            <a:ext cx="3443655" cy="4622463"/>
          </a:xfrm>
          <a:prstGeom prst="vertic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/>
              <a:t>NĂNG LỰC CỦA CÁC DOANH NGHIỆP KHÔNG ĐƯỢC ĐỒNG DỀU</a:t>
            </a:r>
          </a:p>
        </p:txBody>
      </p:sp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775D88E5-DF77-3C7F-DB32-F5DA8BA1BB9B}"/>
              </a:ext>
            </a:extLst>
          </p:cNvPr>
          <p:cNvSpPr/>
          <p:nvPr/>
        </p:nvSpPr>
        <p:spPr>
          <a:xfrm>
            <a:off x="4373378" y="1477151"/>
            <a:ext cx="3443655" cy="4622464"/>
          </a:xfrm>
          <a:prstGeom prst="vertic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/>
              <a:t>KHÔNG ĐỦ VIỆC LÀM CHO CÁC DOANH NGHIỆP TRONG NHÓM LÀM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F61E8624-9607-BE61-4874-DBD94C9AD695}"/>
              </a:ext>
            </a:extLst>
          </p:cNvPr>
          <p:cNvSpPr/>
          <p:nvPr/>
        </p:nvSpPr>
        <p:spPr>
          <a:xfrm>
            <a:off x="7817033" y="1477151"/>
            <a:ext cx="3443655" cy="4622464"/>
          </a:xfrm>
          <a:prstGeom prst="vertic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/>
              <a:t>SỰ THẤU HIỂU, TIN TƯỞNG  GIỮA CÁC ĐƠN VỊ THÀNH VIÊN CHƯA CAO</a:t>
            </a:r>
          </a:p>
        </p:txBody>
      </p:sp>
    </p:spTree>
    <p:extLst>
      <p:ext uri="{BB962C8B-B14F-4D97-AF65-F5344CB8AC3E}">
        <p14:creationId xmlns:p14="http://schemas.microsoft.com/office/powerpoint/2010/main" val="370274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72090B7B-FE70-0B73-8DA6-527D15CA606B}"/>
              </a:ext>
            </a:extLst>
          </p:cNvPr>
          <p:cNvSpPr txBox="1">
            <a:spLocks/>
          </p:cNvSpPr>
          <p:nvPr/>
        </p:nvSpPr>
        <p:spPr bwMode="gray">
          <a:xfrm>
            <a:off x="803880" y="280218"/>
            <a:ext cx="10982247" cy="1002891"/>
          </a:xfrm>
          <a:prstGeom prst="rect">
            <a:avLst/>
          </a:prstGeom>
        </p:spPr>
        <p:txBody>
          <a:bodyPr/>
          <a:lstStyle>
            <a:lvl1pPr algn="l" defTabSz="91444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800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GIẢI PHÁP THỰC HIỆN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AD7418B5-9551-1F43-CACD-943BC2E5A9CD}"/>
              </a:ext>
            </a:extLst>
          </p:cNvPr>
          <p:cNvSpPr/>
          <p:nvPr/>
        </p:nvSpPr>
        <p:spPr bwMode="gray">
          <a:xfrm>
            <a:off x="10980878" y="0"/>
            <a:ext cx="1209535" cy="810754"/>
          </a:xfrm>
          <a:prstGeom prst="hexag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4500" b="1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FBE0AFD4-3BF1-989C-EB7B-81D9C23FD7EB}"/>
              </a:ext>
            </a:extLst>
          </p:cNvPr>
          <p:cNvSpPr/>
          <p:nvPr/>
        </p:nvSpPr>
        <p:spPr>
          <a:xfrm>
            <a:off x="929148" y="1432182"/>
            <a:ext cx="4675238" cy="5147188"/>
          </a:xfrm>
          <a:prstGeom prst="vertic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/>
              <a:t>TĂNG CƯỜNG HỖ TRỢ, ĐÀO TẠO, GIAO LƯU LẪN NHAU ĐỂ NĂNG LỰC CÁC DOANH NGHIỆP ĐƯỢC ĐỒNG ĐỀU HƠN</a:t>
            </a:r>
          </a:p>
        </p:txBody>
      </p:sp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6587BF6F-EDCC-4054-55CC-AA4825F3B417}"/>
              </a:ext>
            </a:extLst>
          </p:cNvPr>
          <p:cNvSpPr/>
          <p:nvPr/>
        </p:nvSpPr>
        <p:spPr>
          <a:xfrm>
            <a:off x="5604386" y="1448517"/>
            <a:ext cx="4685875" cy="5147188"/>
          </a:xfrm>
          <a:prstGeom prst="vertic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/>
              <a:t>CÁC BÊN THÚC ĐẨY PHÒNG KINH DOANH ĐỂ CÓ NHIỀU ĐƠN HÀNG MỚI, CÓ NHIỀU VIỆC LÀM CHO CÁC DOANH NGHIỆP</a:t>
            </a:r>
          </a:p>
        </p:txBody>
      </p:sp>
    </p:spTree>
    <p:extLst>
      <p:ext uri="{BB962C8B-B14F-4D97-AF65-F5344CB8AC3E}">
        <p14:creationId xmlns:p14="http://schemas.microsoft.com/office/powerpoint/2010/main" val="24403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C827092C-B64D-11D7-1031-9986E7F6D228}"/>
              </a:ext>
            </a:extLst>
          </p:cNvPr>
          <p:cNvSpPr txBox="1">
            <a:spLocks/>
          </p:cNvSpPr>
          <p:nvPr/>
        </p:nvSpPr>
        <p:spPr bwMode="gray">
          <a:xfrm>
            <a:off x="803880" y="296659"/>
            <a:ext cx="10982247" cy="810754"/>
          </a:xfrm>
          <a:prstGeom prst="rect">
            <a:avLst/>
          </a:prstGeom>
        </p:spPr>
        <p:txBody>
          <a:bodyPr/>
          <a:lstStyle>
            <a:lvl1pPr algn="l" defTabSz="91444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800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HOẠT ĐỘNG HỖ TRỢ, ĐÀO TẠO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BA742602-71A0-EDF4-E98A-CF476A92C039}"/>
              </a:ext>
            </a:extLst>
          </p:cNvPr>
          <p:cNvSpPr/>
          <p:nvPr/>
        </p:nvSpPr>
        <p:spPr bwMode="gray">
          <a:xfrm>
            <a:off x="10980878" y="9193"/>
            <a:ext cx="1209535" cy="810754"/>
          </a:xfrm>
          <a:prstGeom prst="hexag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en-US" sz="4500" b="1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DDB3625A-852C-B353-BAA5-EFF0C3881D0D}"/>
              </a:ext>
            </a:extLst>
          </p:cNvPr>
          <p:cNvSpPr/>
          <p:nvPr/>
        </p:nvSpPr>
        <p:spPr>
          <a:xfrm>
            <a:off x="404286" y="980445"/>
            <a:ext cx="11381842" cy="1112092"/>
          </a:xfrm>
          <a:prstGeom prst="horizont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FFFFFF"/>
                </a:solidFill>
              </a:rPr>
              <a:t>6.1 AN PHÚ VIỆT ĐÃ HỖ TRỢ ĐÀO TẠO CHO NHÂN VIÊN PHƯƠNG ĐÔNG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BED3E4C-60DC-F4DD-6CBB-BC236DF50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80" y="2253035"/>
            <a:ext cx="5925505" cy="443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37D3144-5E0A-91B1-E9AD-90CFF02CF9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4"/>
          <a:stretch/>
        </p:blipFill>
        <p:spPr bwMode="auto">
          <a:xfrm>
            <a:off x="6905108" y="2253035"/>
            <a:ext cx="4663864" cy="443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02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E241F644-7AEE-3EE2-77F2-0D4ACBB4062B}"/>
              </a:ext>
            </a:extLst>
          </p:cNvPr>
          <p:cNvSpPr/>
          <p:nvPr/>
        </p:nvSpPr>
        <p:spPr bwMode="gray">
          <a:xfrm>
            <a:off x="10980878" y="9193"/>
            <a:ext cx="1209535" cy="810754"/>
          </a:xfrm>
          <a:prstGeom prst="hexag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en-US" sz="4500" b="1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3CB6207C-927D-F6C7-F6CC-1E5F25BA517D}"/>
              </a:ext>
            </a:extLst>
          </p:cNvPr>
          <p:cNvSpPr/>
          <p:nvPr/>
        </p:nvSpPr>
        <p:spPr>
          <a:xfrm>
            <a:off x="803880" y="980445"/>
            <a:ext cx="10982247" cy="1112092"/>
          </a:xfrm>
          <a:prstGeom prst="horizont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FFFFFF"/>
                </a:solidFill>
              </a:rPr>
              <a:t>6.2 AN PHÚ VIỆT ĐÃ HỖ TRỢ ĐÀO TẠO CHO NHÂN VIÊN HTVJ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405B3D-5723-AE65-5D98-E58261A31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394" y="2092537"/>
            <a:ext cx="4041058" cy="476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57680F4E-BA1E-D952-843B-EC46D3F2D88C}"/>
              </a:ext>
            </a:extLst>
          </p:cNvPr>
          <p:cNvSpPr/>
          <p:nvPr/>
        </p:nvSpPr>
        <p:spPr>
          <a:xfrm>
            <a:off x="7565922" y="2831691"/>
            <a:ext cx="4041058" cy="2255112"/>
          </a:xfrm>
          <a:prstGeom prst="wedgeEllipseCallout">
            <a:avLst>
              <a:gd name="adj1" fmla="val -54166"/>
              <a:gd name="adj2" fmla="val 37413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HTVJ SANG AN PHÚ VIỆT GIAO LƯU, TRAO ĐỔI CÔNG VIỆC</a:t>
            </a:r>
          </a:p>
        </p:txBody>
      </p:sp>
    </p:spTree>
    <p:extLst>
      <p:ext uri="{BB962C8B-B14F-4D97-AF65-F5344CB8AC3E}">
        <p14:creationId xmlns:p14="http://schemas.microsoft.com/office/powerpoint/2010/main" val="118030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D6485F64-E900-798A-3900-0E867932E6D5}"/>
              </a:ext>
            </a:extLst>
          </p:cNvPr>
          <p:cNvSpPr/>
          <p:nvPr/>
        </p:nvSpPr>
        <p:spPr bwMode="gray">
          <a:xfrm>
            <a:off x="10980878" y="9193"/>
            <a:ext cx="1209535" cy="810754"/>
          </a:xfrm>
          <a:prstGeom prst="hexag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en-US" sz="4500" b="1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1CC18088-8D95-9F52-0C13-D4AD8DDCFE08}"/>
              </a:ext>
            </a:extLst>
          </p:cNvPr>
          <p:cNvSpPr/>
          <p:nvPr/>
        </p:nvSpPr>
        <p:spPr>
          <a:xfrm>
            <a:off x="803880" y="980445"/>
            <a:ext cx="10982247" cy="1112092"/>
          </a:xfrm>
          <a:prstGeom prst="horizont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FFFFFF"/>
                </a:solidFill>
              </a:rPr>
              <a:t>6.3 AN PHÚ VIỆT ĐÃ HỖ TRỢ ĐÀO TẠO CHO NHÂN VIÊN HÒA AN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03F06C3-77B5-FE3B-54CD-8E3A22B1D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108" y="2253035"/>
            <a:ext cx="3764806" cy="376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ECD6316-63C1-A433-893D-916914CB9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39" y="2253036"/>
            <a:ext cx="3764805" cy="376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9F84678F-0DD2-58AF-72FC-1B4E58703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674" y="2253036"/>
            <a:ext cx="3764806" cy="376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45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7D66C09C-2707-F11E-CC38-7A8D5098C6AA}"/>
              </a:ext>
            </a:extLst>
          </p:cNvPr>
          <p:cNvSpPr/>
          <p:nvPr/>
        </p:nvSpPr>
        <p:spPr bwMode="gray">
          <a:xfrm>
            <a:off x="10980878" y="9193"/>
            <a:ext cx="1209535" cy="810754"/>
          </a:xfrm>
          <a:prstGeom prst="hexag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en-US" sz="4500" b="1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B7278A42-EC85-2B4B-CC48-5373B2751DF3}"/>
              </a:ext>
            </a:extLst>
          </p:cNvPr>
          <p:cNvSpPr/>
          <p:nvPr/>
        </p:nvSpPr>
        <p:spPr>
          <a:xfrm>
            <a:off x="626806" y="486697"/>
            <a:ext cx="10354072" cy="1481890"/>
          </a:xfrm>
          <a:prstGeom prst="horizont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FFFFFF"/>
                </a:solidFill>
              </a:rPr>
              <a:t>6.4 VÂN PHONG, VÂN LONG SANG AN PHÚ VIỆT GIAO LƯU, HỌC HỎI VÀ CHIA SẺ KINH NGHIỆM SẢN XUẤT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FFAA9B-2E0D-3304-1F7B-37D7D9763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36" y="2043088"/>
            <a:ext cx="6012834" cy="450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3A43A36-4422-4CE0-6422-5821382494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" t="20664" b="22360"/>
          <a:stretch/>
        </p:blipFill>
        <p:spPr bwMode="auto">
          <a:xfrm>
            <a:off x="7108723" y="2043087"/>
            <a:ext cx="3716594" cy="450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8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B1E5AD8A-2EC7-07C4-0BF3-42055FAFA6F7}"/>
              </a:ext>
            </a:extLst>
          </p:cNvPr>
          <p:cNvSpPr txBox="1">
            <a:spLocks/>
          </p:cNvSpPr>
          <p:nvPr/>
        </p:nvSpPr>
        <p:spPr bwMode="gray">
          <a:xfrm>
            <a:off x="803881" y="280218"/>
            <a:ext cx="10176998" cy="1002891"/>
          </a:xfrm>
          <a:prstGeom prst="rect">
            <a:avLst/>
          </a:prstGeom>
        </p:spPr>
        <p:txBody>
          <a:bodyPr/>
          <a:lstStyle>
            <a:lvl1pPr algn="l" defTabSz="91444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800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ĐỊNH HƯỚNG PHÁT TRIỂN TRONG THỜI GIAN TỚI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6E8F196F-9076-B62A-9E03-DC4B31E22213}"/>
              </a:ext>
            </a:extLst>
          </p:cNvPr>
          <p:cNvSpPr/>
          <p:nvPr/>
        </p:nvSpPr>
        <p:spPr bwMode="gray">
          <a:xfrm>
            <a:off x="10980878" y="0"/>
            <a:ext cx="1209535" cy="810754"/>
          </a:xfrm>
          <a:prstGeom prst="hexag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endParaRPr lang="en-US" sz="4500" b="1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13">
            <a:extLst>
              <a:ext uri="{FF2B5EF4-FFF2-40B4-BE49-F238E27FC236}">
                <a16:creationId xmlns:a16="http://schemas.microsoft.com/office/drawing/2014/main" id="{D6FBE0DD-1924-5FBD-A07F-6DEF67B1EA64}"/>
              </a:ext>
            </a:extLst>
          </p:cNvPr>
          <p:cNvSpPr>
            <a:spLocks/>
          </p:cNvSpPr>
          <p:nvPr/>
        </p:nvSpPr>
        <p:spPr bwMode="gray">
          <a:xfrm rot="441710">
            <a:off x="5273879" y="989164"/>
            <a:ext cx="5188400" cy="5279560"/>
          </a:xfrm>
          <a:custGeom>
            <a:avLst/>
            <a:gdLst>
              <a:gd name="connsiteX0" fmla="*/ 9576 w 10013"/>
              <a:gd name="connsiteY0" fmla="*/ 0 h 10000"/>
              <a:gd name="connsiteX1" fmla="*/ 9782 w 10013"/>
              <a:gd name="connsiteY1" fmla="*/ 1380 h 10000"/>
              <a:gd name="connsiteX2" fmla="*/ 9916 w 10013"/>
              <a:gd name="connsiteY2" fmla="*/ 2599 h 10000"/>
              <a:gd name="connsiteX3" fmla="*/ 9992 w 10013"/>
              <a:gd name="connsiteY3" fmla="*/ 3491 h 10000"/>
              <a:gd name="connsiteX4" fmla="*/ 10013 w 10013"/>
              <a:gd name="connsiteY4" fmla="*/ 3874 h 10000"/>
              <a:gd name="connsiteX5" fmla="*/ 9324 w 10013"/>
              <a:gd name="connsiteY5" fmla="*/ 3632 h 10000"/>
              <a:gd name="connsiteX6" fmla="*/ 8626 w 10013"/>
              <a:gd name="connsiteY6" fmla="*/ 5018 h 10000"/>
              <a:gd name="connsiteX7" fmla="*/ 6911 w 10013"/>
              <a:gd name="connsiteY7" fmla="*/ 7355 h 10000"/>
              <a:gd name="connsiteX8" fmla="*/ 4242 w 10013"/>
              <a:gd name="connsiteY8" fmla="*/ 9340 h 10000"/>
              <a:gd name="connsiteX9" fmla="*/ 837 w 10013"/>
              <a:gd name="connsiteY9" fmla="*/ 9773 h 10000"/>
              <a:gd name="connsiteX10" fmla="*/ 635 w 10013"/>
              <a:gd name="connsiteY10" fmla="*/ 9728 h 10000"/>
              <a:gd name="connsiteX11" fmla="*/ 429 w 10013"/>
              <a:gd name="connsiteY11" fmla="*/ 9683 h 10000"/>
              <a:gd name="connsiteX12" fmla="*/ 219 w 10013"/>
              <a:gd name="connsiteY12" fmla="*/ 9622 h 10000"/>
              <a:gd name="connsiteX13" fmla="*/ 13 w 10013"/>
              <a:gd name="connsiteY13" fmla="*/ 9562 h 10000"/>
              <a:gd name="connsiteX14" fmla="*/ 143 w 10013"/>
              <a:gd name="connsiteY14" fmla="*/ 9597 h 10000"/>
              <a:gd name="connsiteX15" fmla="*/ 219 w 10013"/>
              <a:gd name="connsiteY15" fmla="*/ 9612 h 10000"/>
              <a:gd name="connsiteX16" fmla="*/ 303 w 10013"/>
              <a:gd name="connsiteY16" fmla="*/ 9627 h 10000"/>
              <a:gd name="connsiteX17" fmla="*/ 1648 w 10013"/>
              <a:gd name="connsiteY17" fmla="*/ 9647 h 10000"/>
              <a:gd name="connsiteX18" fmla="*/ 3611 w 10013"/>
              <a:gd name="connsiteY18" fmla="*/ 8982 h 10000"/>
              <a:gd name="connsiteX19" fmla="*/ 5852 w 10013"/>
              <a:gd name="connsiteY19" fmla="*/ 7008 h 10000"/>
              <a:gd name="connsiteX20" fmla="*/ 7899 w 10013"/>
              <a:gd name="connsiteY20" fmla="*/ 3134 h 10000"/>
              <a:gd name="connsiteX21" fmla="*/ 7214 w 10013"/>
              <a:gd name="connsiteY21" fmla="*/ 2892 h 10000"/>
              <a:gd name="connsiteX22" fmla="*/ 7470 w 10013"/>
              <a:gd name="connsiteY22" fmla="*/ 2630 h 10000"/>
              <a:gd name="connsiteX23" fmla="*/ 8042 w 10013"/>
              <a:gd name="connsiteY23" fmla="*/ 2005 h 10000"/>
              <a:gd name="connsiteX24" fmla="*/ 8794 w 10013"/>
              <a:gd name="connsiteY24" fmla="*/ 1098 h 10000"/>
              <a:gd name="connsiteX25" fmla="*/ 9576 w 10013"/>
              <a:gd name="connsiteY25" fmla="*/ 0 h 10000"/>
              <a:gd name="connsiteX0" fmla="*/ 9433 w 9870"/>
              <a:gd name="connsiteY0" fmla="*/ 0 h 10000"/>
              <a:gd name="connsiteX1" fmla="*/ 9639 w 9870"/>
              <a:gd name="connsiteY1" fmla="*/ 1380 h 10000"/>
              <a:gd name="connsiteX2" fmla="*/ 9773 w 9870"/>
              <a:gd name="connsiteY2" fmla="*/ 2599 h 10000"/>
              <a:gd name="connsiteX3" fmla="*/ 9849 w 9870"/>
              <a:gd name="connsiteY3" fmla="*/ 3491 h 10000"/>
              <a:gd name="connsiteX4" fmla="*/ 9870 w 9870"/>
              <a:gd name="connsiteY4" fmla="*/ 3874 h 10000"/>
              <a:gd name="connsiteX5" fmla="*/ 9181 w 9870"/>
              <a:gd name="connsiteY5" fmla="*/ 3632 h 10000"/>
              <a:gd name="connsiteX6" fmla="*/ 8483 w 9870"/>
              <a:gd name="connsiteY6" fmla="*/ 5018 h 10000"/>
              <a:gd name="connsiteX7" fmla="*/ 6768 w 9870"/>
              <a:gd name="connsiteY7" fmla="*/ 7355 h 10000"/>
              <a:gd name="connsiteX8" fmla="*/ 4099 w 9870"/>
              <a:gd name="connsiteY8" fmla="*/ 9340 h 10000"/>
              <a:gd name="connsiteX9" fmla="*/ 694 w 9870"/>
              <a:gd name="connsiteY9" fmla="*/ 9773 h 10000"/>
              <a:gd name="connsiteX10" fmla="*/ 492 w 9870"/>
              <a:gd name="connsiteY10" fmla="*/ 9728 h 10000"/>
              <a:gd name="connsiteX11" fmla="*/ 286 w 9870"/>
              <a:gd name="connsiteY11" fmla="*/ 9683 h 10000"/>
              <a:gd name="connsiteX12" fmla="*/ 76 w 9870"/>
              <a:gd name="connsiteY12" fmla="*/ 9622 h 10000"/>
              <a:gd name="connsiteX13" fmla="*/ 0 w 9870"/>
              <a:gd name="connsiteY13" fmla="*/ 9597 h 10000"/>
              <a:gd name="connsiteX14" fmla="*/ 76 w 9870"/>
              <a:gd name="connsiteY14" fmla="*/ 9612 h 10000"/>
              <a:gd name="connsiteX15" fmla="*/ 160 w 9870"/>
              <a:gd name="connsiteY15" fmla="*/ 9627 h 10000"/>
              <a:gd name="connsiteX16" fmla="*/ 1505 w 9870"/>
              <a:gd name="connsiteY16" fmla="*/ 9647 h 10000"/>
              <a:gd name="connsiteX17" fmla="*/ 3468 w 9870"/>
              <a:gd name="connsiteY17" fmla="*/ 8982 h 10000"/>
              <a:gd name="connsiteX18" fmla="*/ 5709 w 9870"/>
              <a:gd name="connsiteY18" fmla="*/ 7008 h 10000"/>
              <a:gd name="connsiteX19" fmla="*/ 7756 w 9870"/>
              <a:gd name="connsiteY19" fmla="*/ 3134 h 10000"/>
              <a:gd name="connsiteX20" fmla="*/ 7071 w 9870"/>
              <a:gd name="connsiteY20" fmla="*/ 2892 h 10000"/>
              <a:gd name="connsiteX21" fmla="*/ 7327 w 9870"/>
              <a:gd name="connsiteY21" fmla="*/ 2630 h 10000"/>
              <a:gd name="connsiteX22" fmla="*/ 7899 w 9870"/>
              <a:gd name="connsiteY22" fmla="*/ 2005 h 10000"/>
              <a:gd name="connsiteX23" fmla="*/ 8651 w 9870"/>
              <a:gd name="connsiteY23" fmla="*/ 1098 h 10000"/>
              <a:gd name="connsiteX24" fmla="*/ 9433 w 9870"/>
              <a:gd name="connsiteY2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870" h="10000">
                <a:moveTo>
                  <a:pt x="9433" y="0"/>
                </a:moveTo>
                <a:cubicBezTo>
                  <a:pt x="9517" y="469"/>
                  <a:pt x="9584" y="937"/>
                  <a:pt x="9639" y="1380"/>
                </a:cubicBezTo>
                <a:cubicBezTo>
                  <a:pt x="9698" y="1824"/>
                  <a:pt x="9740" y="2237"/>
                  <a:pt x="9773" y="2599"/>
                </a:cubicBezTo>
                <a:cubicBezTo>
                  <a:pt x="9807" y="2962"/>
                  <a:pt x="9832" y="3270"/>
                  <a:pt x="9849" y="3491"/>
                </a:cubicBezTo>
                <a:cubicBezTo>
                  <a:pt x="9862" y="3713"/>
                  <a:pt x="9870" y="3849"/>
                  <a:pt x="9870" y="3874"/>
                </a:cubicBezTo>
                <a:lnTo>
                  <a:pt x="9181" y="3632"/>
                </a:lnTo>
                <a:cubicBezTo>
                  <a:pt x="9113" y="3793"/>
                  <a:pt x="8886" y="4322"/>
                  <a:pt x="8483" y="5018"/>
                </a:cubicBezTo>
                <a:cubicBezTo>
                  <a:pt x="8084" y="5708"/>
                  <a:pt x="7512" y="6554"/>
                  <a:pt x="6768" y="7355"/>
                </a:cubicBezTo>
                <a:cubicBezTo>
                  <a:pt x="6036" y="8146"/>
                  <a:pt x="5141" y="8872"/>
                  <a:pt x="4099" y="9340"/>
                </a:cubicBezTo>
                <a:cubicBezTo>
                  <a:pt x="3086" y="9798"/>
                  <a:pt x="1942" y="10000"/>
                  <a:pt x="694" y="9773"/>
                </a:cubicBezTo>
                <a:lnTo>
                  <a:pt x="492" y="9728"/>
                </a:lnTo>
                <a:lnTo>
                  <a:pt x="286" y="9683"/>
                </a:lnTo>
                <a:lnTo>
                  <a:pt x="76" y="9622"/>
                </a:lnTo>
                <a:lnTo>
                  <a:pt x="0" y="9597"/>
                </a:lnTo>
                <a:cubicBezTo>
                  <a:pt x="34" y="9605"/>
                  <a:pt x="51" y="9607"/>
                  <a:pt x="76" y="9612"/>
                </a:cubicBezTo>
                <a:cubicBezTo>
                  <a:pt x="101" y="9617"/>
                  <a:pt x="131" y="9622"/>
                  <a:pt x="160" y="9627"/>
                </a:cubicBezTo>
                <a:cubicBezTo>
                  <a:pt x="479" y="9688"/>
                  <a:pt x="946" y="9723"/>
                  <a:pt x="1505" y="9647"/>
                </a:cubicBezTo>
                <a:cubicBezTo>
                  <a:pt x="2081" y="9572"/>
                  <a:pt x="2754" y="9385"/>
                  <a:pt x="3468" y="8982"/>
                </a:cubicBezTo>
                <a:cubicBezTo>
                  <a:pt x="4200" y="8574"/>
                  <a:pt x="4969" y="7945"/>
                  <a:pt x="5709" y="7008"/>
                </a:cubicBezTo>
                <a:cubicBezTo>
                  <a:pt x="6457" y="6050"/>
                  <a:pt x="7167" y="4786"/>
                  <a:pt x="7756" y="3134"/>
                </a:cubicBezTo>
                <a:lnTo>
                  <a:pt x="7071" y="2892"/>
                </a:lnTo>
                <a:cubicBezTo>
                  <a:pt x="7087" y="2877"/>
                  <a:pt x="7180" y="2786"/>
                  <a:pt x="7327" y="2630"/>
                </a:cubicBezTo>
                <a:cubicBezTo>
                  <a:pt x="7474" y="2479"/>
                  <a:pt x="7672" y="2262"/>
                  <a:pt x="7899" y="2005"/>
                </a:cubicBezTo>
                <a:cubicBezTo>
                  <a:pt x="8130" y="1743"/>
                  <a:pt x="8386" y="1436"/>
                  <a:pt x="8651" y="1098"/>
                </a:cubicBezTo>
                <a:cubicBezTo>
                  <a:pt x="8916" y="756"/>
                  <a:pt x="9185" y="388"/>
                  <a:pt x="9433" y="0"/>
                </a:cubicBez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>
              <a:rot lat="0" lon="0" rev="19800000"/>
            </a:lightRig>
          </a:scene3d>
          <a:sp3d extrusionH="635000">
            <a:bevelB w="50800" h="50800" prst="angle"/>
          </a:sp3d>
        </p:spPr>
        <p:txBody>
          <a:bodyPr vert="horz" wrap="square" lIns="91422" tIns="45718" rIns="91422" bIns="45718" numCol="1" anchor="t" anchorCtr="0" compatLnSpc="1">
            <a:prstTxWarp prst="textNoShape">
              <a:avLst/>
            </a:prstTxWarp>
          </a:bodyPr>
          <a:lstStyle/>
          <a:p>
            <a:pPr indent="-190462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  <a:defRPr/>
            </a:pPr>
            <a:endParaRPr lang="en-US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1E3B2CDF-2F93-6EC0-D9B0-0F47DC5A2434}"/>
              </a:ext>
            </a:extLst>
          </p:cNvPr>
          <p:cNvSpPr txBox="1">
            <a:spLocks/>
          </p:cNvSpPr>
          <p:nvPr/>
        </p:nvSpPr>
        <p:spPr bwMode="gray">
          <a:xfrm>
            <a:off x="398207" y="4953686"/>
            <a:ext cx="4890580" cy="7955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47" rtl="0" eaLnBrk="1" latinLnBrk="0" hangingPunct="1">
              <a:spcBef>
                <a:spcPts val="526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7806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15612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3418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cap="all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cap="all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 cường đào tạo nâng cao kỹ năng thiết kế và sản xuất</a:t>
            </a:r>
            <a:endParaRPr lang="en-US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Gerader Verbinder 34">
            <a:extLst>
              <a:ext uri="{FF2B5EF4-FFF2-40B4-BE49-F238E27FC236}">
                <a16:creationId xmlns:a16="http://schemas.microsoft.com/office/drawing/2014/main" id="{CDE88251-1998-1A80-DA3A-B588335ECBB4}"/>
              </a:ext>
            </a:extLst>
          </p:cNvPr>
          <p:cNvCxnSpPr>
            <a:cxnSpLocks/>
          </p:cNvCxnSpPr>
          <p:nvPr/>
        </p:nvCxnSpPr>
        <p:spPr bwMode="gray">
          <a:xfrm>
            <a:off x="5490522" y="5336723"/>
            <a:ext cx="1892939" cy="0"/>
          </a:xfrm>
          <a:prstGeom prst="line">
            <a:avLst/>
          </a:prstGeom>
          <a:ln w="38100">
            <a:solidFill>
              <a:srgbClr val="92D050"/>
            </a:solidFill>
            <a:head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5DFEBD3F-98BA-8E48-D8A9-CDB92818DFBD}"/>
              </a:ext>
            </a:extLst>
          </p:cNvPr>
          <p:cNvSpPr txBox="1">
            <a:spLocks/>
          </p:cNvSpPr>
          <p:nvPr/>
        </p:nvSpPr>
        <p:spPr bwMode="gray">
          <a:xfrm>
            <a:off x="1135625" y="3656358"/>
            <a:ext cx="5613426" cy="10028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47" rtl="0" eaLnBrk="1" latinLnBrk="0" hangingPunct="1">
              <a:spcBef>
                <a:spcPts val="526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7806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15612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3418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cap="all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cap="all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Sản xuất được các dòng sản phẩm như máy in, các linh kiện thay thế khuôn connector</a:t>
            </a:r>
            <a:endParaRPr lang="en-US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Gerader Verbinder 34">
            <a:extLst>
              <a:ext uri="{FF2B5EF4-FFF2-40B4-BE49-F238E27FC236}">
                <a16:creationId xmlns:a16="http://schemas.microsoft.com/office/drawing/2014/main" id="{AC017ABF-71F1-5367-1AB1-B2D772DFC797}"/>
              </a:ext>
            </a:extLst>
          </p:cNvPr>
          <p:cNvCxnSpPr>
            <a:cxnSpLocks/>
          </p:cNvCxnSpPr>
          <p:nvPr/>
        </p:nvCxnSpPr>
        <p:spPr bwMode="gray">
          <a:xfrm>
            <a:off x="6749051" y="4142854"/>
            <a:ext cx="1892939" cy="0"/>
          </a:xfrm>
          <a:prstGeom prst="line">
            <a:avLst/>
          </a:prstGeom>
          <a:ln w="38100">
            <a:solidFill>
              <a:srgbClr val="92D050"/>
            </a:solidFill>
            <a:head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DB0AF789-10BF-4A06-E265-16CFCE44EE91}"/>
              </a:ext>
            </a:extLst>
          </p:cNvPr>
          <p:cNvSpPr txBox="1">
            <a:spLocks/>
          </p:cNvSpPr>
          <p:nvPr/>
        </p:nvSpPr>
        <p:spPr bwMode="gray">
          <a:xfrm>
            <a:off x="2315497" y="2690115"/>
            <a:ext cx="4885663" cy="7955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47" rtl="0" eaLnBrk="1" latinLnBrk="0" hangingPunct="1">
              <a:spcBef>
                <a:spcPts val="526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7806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15612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3418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cap="all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b="1" cap="all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kiếm các đơn hàng quốc tế để mở rộng kinh doanh</a:t>
            </a:r>
            <a:endParaRPr lang="en-US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Gerader Verbinder 34">
            <a:extLst>
              <a:ext uri="{FF2B5EF4-FFF2-40B4-BE49-F238E27FC236}">
                <a16:creationId xmlns:a16="http://schemas.microsoft.com/office/drawing/2014/main" id="{7CA667D8-55E3-2D1B-95FA-A839431C8A15}"/>
              </a:ext>
            </a:extLst>
          </p:cNvPr>
          <p:cNvCxnSpPr>
            <a:cxnSpLocks/>
          </p:cNvCxnSpPr>
          <p:nvPr/>
        </p:nvCxnSpPr>
        <p:spPr bwMode="gray">
          <a:xfrm>
            <a:off x="7402896" y="3073152"/>
            <a:ext cx="1892939" cy="0"/>
          </a:xfrm>
          <a:prstGeom prst="line">
            <a:avLst/>
          </a:prstGeom>
          <a:ln w="38100">
            <a:solidFill>
              <a:srgbClr val="92D050"/>
            </a:solidFill>
            <a:head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75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68E8B759-B8C2-AD7A-4AB0-E96932CBE8CE}"/>
              </a:ext>
            </a:extLst>
          </p:cNvPr>
          <p:cNvSpPr txBox="1">
            <a:spLocks/>
          </p:cNvSpPr>
          <p:nvPr/>
        </p:nvSpPr>
        <p:spPr bwMode="gray">
          <a:xfrm>
            <a:off x="1782405" y="400985"/>
            <a:ext cx="8893277" cy="711730"/>
          </a:xfrm>
          <a:prstGeom prst="rect">
            <a:avLst/>
          </a:prstGeom>
        </p:spPr>
        <p:txBody>
          <a:bodyPr/>
          <a:lstStyle>
            <a:lvl1pPr algn="l" defTabSz="91444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800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500" b="1" i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cảm ơn QUÝ VỊ đã lắng nghe !</a:t>
            </a:r>
            <a:endParaRPr lang="en-US" sz="35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D6DFE2-C642-8D0A-FA2C-EDE7AD7A4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208" y="1112715"/>
            <a:ext cx="8275996" cy="570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24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 bwMode="gray">
          <a:xfrm>
            <a:off x="1295234" y="501446"/>
            <a:ext cx="9599946" cy="932668"/>
          </a:xfrm>
        </p:spPr>
        <p:txBody>
          <a:bodyPr/>
          <a:lstStyle/>
          <a:p>
            <a:r>
              <a:rPr lang="en-US" sz="4000" b="1" noProof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BÁO CÁO</a:t>
            </a:r>
            <a:endParaRPr lang="en-US" b="1" noProof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Hexagon 41">
            <a:extLst>
              <a:ext uri="{FF2B5EF4-FFF2-40B4-BE49-F238E27FC236}">
                <a16:creationId xmlns:a16="http://schemas.microsoft.com/office/drawing/2014/main" id="{9F519A95-6B1A-2384-7889-BA3439A7BA83}"/>
              </a:ext>
            </a:extLst>
          </p:cNvPr>
          <p:cNvSpPr/>
          <p:nvPr/>
        </p:nvSpPr>
        <p:spPr bwMode="gray">
          <a:xfrm>
            <a:off x="1341729" y="1691113"/>
            <a:ext cx="4601871" cy="788315"/>
          </a:xfrm>
          <a:prstGeom prst="hex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CỦA NHÓM VASI</a:t>
            </a:r>
            <a:endParaRPr lang="en-US" sz="25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Hexagon 42">
            <a:extLst>
              <a:ext uri="{FF2B5EF4-FFF2-40B4-BE49-F238E27FC236}">
                <a16:creationId xmlns:a16="http://schemas.microsoft.com/office/drawing/2014/main" id="{7189AE94-34B8-FE30-9FC9-DDBC6B376E8A}"/>
              </a:ext>
            </a:extLst>
          </p:cNvPr>
          <p:cNvSpPr/>
          <p:nvPr/>
        </p:nvSpPr>
        <p:spPr bwMode="gray">
          <a:xfrm>
            <a:off x="585064" y="1668674"/>
            <a:ext cx="1209535" cy="810754"/>
          </a:xfrm>
          <a:prstGeom prst="hexag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4500" b="1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Hexagon 43">
            <a:extLst>
              <a:ext uri="{FF2B5EF4-FFF2-40B4-BE49-F238E27FC236}">
                <a16:creationId xmlns:a16="http://schemas.microsoft.com/office/drawing/2014/main" id="{008C66BD-E76B-C6CE-FE59-8F913E239A0C}"/>
              </a:ext>
            </a:extLst>
          </p:cNvPr>
          <p:cNvSpPr/>
          <p:nvPr/>
        </p:nvSpPr>
        <p:spPr bwMode="gray">
          <a:xfrm>
            <a:off x="1341729" y="2781091"/>
            <a:ext cx="4601871" cy="788315"/>
          </a:xfrm>
          <a:prstGeom prst="hex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DOANH NGHIỆP THÀNH VIÊN</a:t>
            </a:r>
            <a:endParaRPr lang="en-US" sz="25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Hexagon 44">
            <a:extLst>
              <a:ext uri="{FF2B5EF4-FFF2-40B4-BE49-F238E27FC236}">
                <a16:creationId xmlns:a16="http://schemas.microsoft.com/office/drawing/2014/main" id="{DE5B9426-E42F-60D5-759C-620DC1AEB950}"/>
              </a:ext>
            </a:extLst>
          </p:cNvPr>
          <p:cNvSpPr/>
          <p:nvPr/>
        </p:nvSpPr>
        <p:spPr bwMode="gray">
          <a:xfrm>
            <a:off x="585064" y="2758652"/>
            <a:ext cx="1209535" cy="810754"/>
          </a:xfrm>
          <a:prstGeom prst="hexag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4500" b="1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Hexagon 45">
            <a:extLst>
              <a:ext uri="{FF2B5EF4-FFF2-40B4-BE49-F238E27FC236}">
                <a16:creationId xmlns:a16="http://schemas.microsoft.com/office/drawing/2014/main" id="{92CE3D6A-DBD0-EFCF-B377-33F1E332D6EF}"/>
              </a:ext>
            </a:extLst>
          </p:cNvPr>
          <p:cNvSpPr/>
          <p:nvPr/>
        </p:nvSpPr>
        <p:spPr bwMode="gray">
          <a:xfrm>
            <a:off x="1341729" y="3891983"/>
            <a:ext cx="4601871" cy="788315"/>
          </a:xfrm>
          <a:prstGeom prst="hex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 THU ĐẠT ĐƯỢC</a:t>
            </a:r>
            <a:endParaRPr lang="en-US" sz="25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Hexagon 46">
            <a:extLst>
              <a:ext uri="{FF2B5EF4-FFF2-40B4-BE49-F238E27FC236}">
                <a16:creationId xmlns:a16="http://schemas.microsoft.com/office/drawing/2014/main" id="{06F4BE3A-58BE-DDF8-BD91-067BEA0367B7}"/>
              </a:ext>
            </a:extLst>
          </p:cNvPr>
          <p:cNvSpPr/>
          <p:nvPr/>
        </p:nvSpPr>
        <p:spPr bwMode="gray">
          <a:xfrm>
            <a:off x="585064" y="3869544"/>
            <a:ext cx="1209535" cy="810754"/>
          </a:xfrm>
          <a:prstGeom prst="hexag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4500" b="1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Hexagon 47">
            <a:extLst>
              <a:ext uri="{FF2B5EF4-FFF2-40B4-BE49-F238E27FC236}">
                <a16:creationId xmlns:a16="http://schemas.microsoft.com/office/drawing/2014/main" id="{481E098C-79A4-07BA-41DC-9A80FE9CE46A}"/>
              </a:ext>
            </a:extLst>
          </p:cNvPr>
          <p:cNvSpPr/>
          <p:nvPr/>
        </p:nvSpPr>
        <p:spPr bwMode="gray">
          <a:xfrm>
            <a:off x="6898367" y="1752892"/>
            <a:ext cx="4236665" cy="788315"/>
          </a:xfrm>
          <a:prstGeom prst="hex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PHÁP THỰC HIỆN</a:t>
            </a:r>
            <a:endParaRPr lang="en-US" sz="25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Hexagon 48">
            <a:extLst>
              <a:ext uri="{FF2B5EF4-FFF2-40B4-BE49-F238E27FC236}">
                <a16:creationId xmlns:a16="http://schemas.microsoft.com/office/drawing/2014/main" id="{92E32F16-7380-7D12-85B5-AE38F233A738}"/>
              </a:ext>
            </a:extLst>
          </p:cNvPr>
          <p:cNvSpPr/>
          <p:nvPr/>
        </p:nvSpPr>
        <p:spPr bwMode="gray">
          <a:xfrm>
            <a:off x="6141702" y="1730453"/>
            <a:ext cx="1209535" cy="810754"/>
          </a:xfrm>
          <a:prstGeom prst="hexag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4500" b="1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Hexagon 49">
            <a:extLst>
              <a:ext uri="{FF2B5EF4-FFF2-40B4-BE49-F238E27FC236}">
                <a16:creationId xmlns:a16="http://schemas.microsoft.com/office/drawing/2014/main" id="{348C2548-3A2E-ED4C-801F-DE10AA2FFF7D}"/>
              </a:ext>
            </a:extLst>
          </p:cNvPr>
          <p:cNvSpPr/>
          <p:nvPr/>
        </p:nvSpPr>
        <p:spPr bwMode="gray">
          <a:xfrm>
            <a:off x="1341729" y="5153679"/>
            <a:ext cx="4601871" cy="788315"/>
          </a:xfrm>
          <a:prstGeom prst="hex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NHŨNG KHÓ KHĂN ĐÃ GẶP PHẢI</a:t>
            </a:r>
            <a:endParaRPr lang="en-US" sz="25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Hexagon 50">
            <a:extLst>
              <a:ext uri="{FF2B5EF4-FFF2-40B4-BE49-F238E27FC236}">
                <a16:creationId xmlns:a16="http://schemas.microsoft.com/office/drawing/2014/main" id="{2AA2E317-F104-D893-0720-E5F00B4ED1F6}"/>
              </a:ext>
            </a:extLst>
          </p:cNvPr>
          <p:cNvSpPr/>
          <p:nvPr/>
        </p:nvSpPr>
        <p:spPr bwMode="gray">
          <a:xfrm>
            <a:off x="585064" y="5131240"/>
            <a:ext cx="1340329" cy="810754"/>
          </a:xfrm>
          <a:prstGeom prst="hexag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4500" b="1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9C669C78-96A1-3A6C-4ED3-170F8B87D8DD}"/>
              </a:ext>
            </a:extLst>
          </p:cNvPr>
          <p:cNvSpPr/>
          <p:nvPr/>
        </p:nvSpPr>
        <p:spPr bwMode="gray">
          <a:xfrm>
            <a:off x="6898367" y="2913064"/>
            <a:ext cx="4236665" cy="788315"/>
          </a:xfrm>
          <a:prstGeom prst="hex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HỖ TRỢ, ĐÀO TẠO</a:t>
            </a:r>
            <a:endParaRPr lang="en-US" sz="25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2F3D22C5-08B8-D8C0-5595-C06E664734F6}"/>
              </a:ext>
            </a:extLst>
          </p:cNvPr>
          <p:cNvSpPr/>
          <p:nvPr/>
        </p:nvSpPr>
        <p:spPr bwMode="gray">
          <a:xfrm>
            <a:off x="6141702" y="2890625"/>
            <a:ext cx="1209535" cy="810754"/>
          </a:xfrm>
          <a:prstGeom prst="hexag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en-US" sz="4500" b="1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1463FD14-5FD5-7164-5AB3-46834331DFFA}"/>
              </a:ext>
            </a:extLst>
          </p:cNvPr>
          <p:cNvSpPr/>
          <p:nvPr/>
        </p:nvSpPr>
        <p:spPr bwMode="gray">
          <a:xfrm>
            <a:off x="6814167" y="4050797"/>
            <a:ext cx="4325918" cy="833194"/>
          </a:xfrm>
          <a:prstGeom prst="hex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 PHÁT TRIỂN</a:t>
            </a:r>
            <a:endParaRPr lang="en-US" sz="25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95F303EF-5C2B-9F7E-9B91-6D3DDCEE4CF5}"/>
              </a:ext>
            </a:extLst>
          </p:cNvPr>
          <p:cNvSpPr/>
          <p:nvPr/>
        </p:nvSpPr>
        <p:spPr bwMode="gray">
          <a:xfrm>
            <a:off x="6057502" y="4050797"/>
            <a:ext cx="1209535" cy="810754"/>
          </a:xfrm>
          <a:prstGeom prst="hexag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endParaRPr lang="en-US" sz="4500" b="1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02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2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2">
            <a:extLst>
              <a:ext uri="{FF2B5EF4-FFF2-40B4-BE49-F238E27FC236}">
                <a16:creationId xmlns:a16="http://schemas.microsoft.com/office/drawing/2014/main" id="{3AB83290-406D-4FD4-8974-7CE2458447D8}"/>
              </a:ext>
            </a:extLst>
          </p:cNvPr>
          <p:cNvSpPr txBox="1">
            <a:spLocks/>
          </p:cNvSpPr>
          <p:nvPr/>
        </p:nvSpPr>
        <p:spPr bwMode="gray">
          <a:xfrm>
            <a:off x="803880" y="454228"/>
            <a:ext cx="10982247" cy="653185"/>
          </a:xfrm>
          <a:prstGeom prst="rect">
            <a:avLst/>
          </a:prstGeom>
        </p:spPr>
        <p:txBody>
          <a:bodyPr/>
          <a:lstStyle>
            <a:lvl1pPr algn="l" defTabSz="91444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800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DOANH NGHIỆP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CE13CF2D-22E4-4BDE-BE00-E76062987BB6}"/>
              </a:ext>
            </a:extLst>
          </p:cNvPr>
          <p:cNvSpPr/>
          <p:nvPr/>
        </p:nvSpPr>
        <p:spPr bwMode="gray">
          <a:xfrm rot="16200000">
            <a:off x="6046083" y="2563825"/>
            <a:ext cx="487680" cy="6830670"/>
          </a:xfrm>
          <a:prstGeom prst="leftBrac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DD09962F-3648-22BE-97DA-1FCCA6D8D8C8}"/>
              </a:ext>
            </a:extLst>
          </p:cNvPr>
          <p:cNvSpPr/>
          <p:nvPr/>
        </p:nvSpPr>
        <p:spPr bwMode="gray">
          <a:xfrm>
            <a:off x="10980878" y="48851"/>
            <a:ext cx="1209535" cy="810754"/>
          </a:xfrm>
          <a:prstGeom prst="hexag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4500" b="1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2CB4BA-F939-0D4C-2047-9CD49B3E04B8}"/>
              </a:ext>
            </a:extLst>
          </p:cNvPr>
          <p:cNvSpPr/>
          <p:nvPr/>
        </p:nvSpPr>
        <p:spPr>
          <a:xfrm>
            <a:off x="612770" y="1327355"/>
            <a:ext cx="3291508" cy="507800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>
                <a:latin typeface="Times New Roman" panose="02020603050405020304" pitchFamily="18" charset="0"/>
                <a:cs typeface="Times New Roman" panose="02020603050405020304" pitchFamily="18" charset="0"/>
              </a:rPr>
              <a:t>NĂNG LỰC SẢN XUẤT CÁC DÒNG KHUÔN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475F42D-3ABC-36D5-025F-CB4183397892}"/>
              </a:ext>
            </a:extLst>
          </p:cNvPr>
          <p:cNvSpPr/>
          <p:nvPr/>
        </p:nvSpPr>
        <p:spPr>
          <a:xfrm>
            <a:off x="4175059" y="1726585"/>
            <a:ext cx="665026" cy="65318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DFA46CC-A3B0-7CED-AD0F-0C84A9325E71}"/>
              </a:ext>
            </a:extLst>
          </p:cNvPr>
          <p:cNvSpPr/>
          <p:nvPr/>
        </p:nvSpPr>
        <p:spPr>
          <a:xfrm>
            <a:off x="4840085" y="1726585"/>
            <a:ext cx="3912035" cy="65318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/>
              <a:t>DÒNG ĐỒ GIA DỤNG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44E748A-1746-897E-E90C-FCBBC12FBF4C}"/>
              </a:ext>
            </a:extLst>
          </p:cNvPr>
          <p:cNvSpPr/>
          <p:nvPr/>
        </p:nvSpPr>
        <p:spPr>
          <a:xfrm>
            <a:off x="4218965" y="2599712"/>
            <a:ext cx="665026" cy="65318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F3C8904-DAD5-5324-5657-FA861E3F5B32}"/>
              </a:ext>
            </a:extLst>
          </p:cNvPr>
          <p:cNvSpPr/>
          <p:nvPr/>
        </p:nvSpPr>
        <p:spPr>
          <a:xfrm>
            <a:off x="4883991" y="2599712"/>
            <a:ext cx="3912035" cy="65318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/>
              <a:t>DÒNG XE MÁY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45EE60-6622-D951-CB8B-FF7F4E083974}"/>
              </a:ext>
            </a:extLst>
          </p:cNvPr>
          <p:cNvSpPr/>
          <p:nvPr/>
        </p:nvSpPr>
        <p:spPr>
          <a:xfrm>
            <a:off x="4218965" y="3472839"/>
            <a:ext cx="665026" cy="65318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FBABE48-DE10-7D66-70FB-F43AF15ADC8B}"/>
              </a:ext>
            </a:extLst>
          </p:cNvPr>
          <p:cNvSpPr/>
          <p:nvPr/>
        </p:nvSpPr>
        <p:spPr>
          <a:xfrm>
            <a:off x="4883991" y="3472839"/>
            <a:ext cx="3912035" cy="65318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/>
              <a:t>DÒNG Ô TÔ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2D13DC4-827C-2A4E-1B98-113635E9F1D3}"/>
              </a:ext>
            </a:extLst>
          </p:cNvPr>
          <p:cNvSpPr/>
          <p:nvPr/>
        </p:nvSpPr>
        <p:spPr>
          <a:xfrm>
            <a:off x="4167291" y="4308384"/>
            <a:ext cx="665026" cy="65318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6341426-4B00-4778-1766-E969F8AA963D}"/>
              </a:ext>
            </a:extLst>
          </p:cNvPr>
          <p:cNvSpPr/>
          <p:nvPr/>
        </p:nvSpPr>
        <p:spPr>
          <a:xfrm>
            <a:off x="4832317" y="4308384"/>
            <a:ext cx="3996813" cy="65318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/>
              <a:t>DÒNG MÁY IN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3563F12-C61C-7E38-23F0-CC6E23E10F19}"/>
              </a:ext>
            </a:extLst>
          </p:cNvPr>
          <p:cNvSpPr/>
          <p:nvPr/>
        </p:nvSpPr>
        <p:spPr>
          <a:xfrm>
            <a:off x="4128200" y="5143929"/>
            <a:ext cx="665026" cy="65318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198574B-5B76-F779-4857-BB697FC84A68}"/>
              </a:ext>
            </a:extLst>
          </p:cNvPr>
          <p:cNvSpPr/>
          <p:nvPr/>
        </p:nvSpPr>
        <p:spPr>
          <a:xfrm>
            <a:off x="4793226" y="5143929"/>
            <a:ext cx="3996813" cy="65318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/>
              <a:t>DÒNG ĐIỆN THOẠI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AE34932-F76D-14C5-95FD-3481CC52ABEA}"/>
              </a:ext>
            </a:extLst>
          </p:cNvPr>
          <p:cNvSpPr/>
          <p:nvPr/>
        </p:nvSpPr>
        <p:spPr>
          <a:xfrm>
            <a:off x="4167291" y="5957986"/>
            <a:ext cx="665026" cy="65318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2A18AC-84E6-08AD-1716-60709BAF7E94}"/>
              </a:ext>
            </a:extLst>
          </p:cNvPr>
          <p:cNvSpPr/>
          <p:nvPr/>
        </p:nvSpPr>
        <p:spPr>
          <a:xfrm>
            <a:off x="4832318" y="5957986"/>
            <a:ext cx="3963708" cy="65318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/>
              <a:t>DÒNG CONNECTOR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E477D71-C8C5-E207-F78D-24E357156E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6795"/>
              </p:ext>
            </p:extLst>
          </p:nvPr>
        </p:nvGraphicFramePr>
        <p:xfrm>
          <a:off x="8914322" y="1098703"/>
          <a:ext cx="558915" cy="4876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8915">
                  <a:extLst>
                    <a:ext uri="{9D8B030D-6E8A-4147-A177-3AD203B41FA5}">
                      <a16:colId xmlns:a16="http://schemas.microsoft.com/office/drawing/2014/main" val="3372896152"/>
                    </a:ext>
                  </a:extLst>
                </a:gridCol>
              </a:tblGrid>
              <a:tr h="4876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29389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C7C8CD2-3960-6E8A-2132-2ED7885DA6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998877"/>
              </p:ext>
            </p:extLst>
          </p:nvPr>
        </p:nvGraphicFramePr>
        <p:xfrm>
          <a:off x="9552850" y="1106209"/>
          <a:ext cx="558915" cy="480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8915">
                  <a:extLst>
                    <a:ext uri="{9D8B030D-6E8A-4147-A177-3AD203B41FA5}">
                      <a16:colId xmlns:a16="http://schemas.microsoft.com/office/drawing/2014/main" val="3372896152"/>
                    </a:ext>
                  </a:extLst>
                </a:gridCol>
              </a:tblGrid>
              <a:tr h="4801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u="none" strike="noStrike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25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293891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0A2AC4F5-58B6-D2B6-59E6-1E6EB1F942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808939"/>
              </p:ext>
            </p:extLst>
          </p:nvPr>
        </p:nvGraphicFramePr>
        <p:xfrm>
          <a:off x="10829906" y="1098701"/>
          <a:ext cx="558915" cy="4876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8915">
                  <a:extLst>
                    <a:ext uri="{9D8B030D-6E8A-4147-A177-3AD203B41FA5}">
                      <a16:colId xmlns:a16="http://schemas.microsoft.com/office/drawing/2014/main" val="3372896152"/>
                    </a:ext>
                  </a:extLst>
                </a:gridCol>
              </a:tblGrid>
              <a:tr h="4876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u="none" strike="noStrike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n-US" sz="25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293891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92156FE6-AC33-E9F8-7E5A-E0BDC7E93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325968"/>
              </p:ext>
            </p:extLst>
          </p:nvPr>
        </p:nvGraphicFramePr>
        <p:xfrm>
          <a:off x="10191378" y="1098702"/>
          <a:ext cx="558915" cy="4876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8915">
                  <a:extLst>
                    <a:ext uri="{9D8B030D-6E8A-4147-A177-3AD203B41FA5}">
                      <a16:colId xmlns:a16="http://schemas.microsoft.com/office/drawing/2014/main" val="3372896152"/>
                    </a:ext>
                  </a:extLst>
                </a:gridCol>
              </a:tblGrid>
              <a:tr h="4876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u="none" strike="noStrike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sz="25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293891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4866994D-B5AA-2DD2-DEF2-B77DC83FD2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230469"/>
              </p:ext>
            </p:extLst>
          </p:nvPr>
        </p:nvGraphicFramePr>
        <p:xfrm>
          <a:off x="11468434" y="1087939"/>
          <a:ext cx="558915" cy="4788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8915">
                  <a:extLst>
                    <a:ext uri="{9D8B030D-6E8A-4147-A177-3AD203B41FA5}">
                      <a16:colId xmlns:a16="http://schemas.microsoft.com/office/drawing/2014/main" val="3372896152"/>
                    </a:ext>
                  </a:extLst>
                </a:gridCol>
              </a:tblGrid>
              <a:tr h="4788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u="none" strike="noStrike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US" sz="25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293891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2A91E777-184A-FA23-E04A-B4A2744F2A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302964"/>
              </p:ext>
            </p:extLst>
          </p:nvPr>
        </p:nvGraphicFramePr>
        <p:xfrm>
          <a:off x="8914322" y="1791704"/>
          <a:ext cx="519919" cy="522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9919">
                  <a:extLst>
                    <a:ext uri="{9D8B030D-6E8A-4147-A177-3AD203B41FA5}">
                      <a16:colId xmlns:a16="http://schemas.microsoft.com/office/drawing/2014/main" val="3372896152"/>
                    </a:ext>
                  </a:extLst>
                </a:gridCol>
              </a:tblGrid>
              <a:tr h="522945">
                <a:tc>
                  <a:txBody>
                    <a:bodyPr/>
                    <a:lstStyle/>
                    <a:p>
                      <a:pPr algn="ctr" fontAlgn="ctr"/>
                      <a:endParaRPr lang="en-US" sz="25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293891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34C889A5-1E15-A188-4D6B-95CCAFE637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030438"/>
              </p:ext>
            </p:extLst>
          </p:nvPr>
        </p:nvGraphicFramePr>
        <p:xfrm>
          <a:off x="9534029" y="1791704"/>
          <a:ext cx="519919" cy="522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9919">
                  <a:extLst>
                    <a:ext uri="{9D8B030D-6E8A-4147-A177-3AD203B41FA5}">
                      <a16:colId xmlns:a16="http://schemas.microsoft.com/office/drawing/2014/main" val="3372896152"/>
                    </a:ext>
                  </a:extLst>
                </a:gridCol>
              </a:tblGrid>
              <a:tr h="522945">
                <a:tc>
                  <a:txBody>
                    <a:bodyPr/>
                    <a:lstStyle/>
                    <a:p>
                      <a:pPr algn="ctr" fontAlgn="ctr"/>
                      <a:endParaRPr lang="en-US" sz="25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293891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18E92B21-5758-3FB5-B467-21654599E4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911664"/>
              </p:ext>
            </p:extLst>
          </p:nvPr>
        </p:nvGraphicFramePr>
        <p:xfrm>
          <a:off x="10829906" y="1791704"/>
          <a:ext cx="519919" cy="522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9919">
                  <a:extLst>
                    <a:ext uri="{9D8B030D-6E8A-4147-A177-3AD203B41FA5}">
                      <a16:colId xmlns:a16="http://schemas.microsoft.com/office/drawing/2014/main" val="3372896152"/>
                    </a:ext>
                  </a:extLst>
                </a:gridCol>
              </a:tblGrid>
              <a:tr h="522945">
                <a:tc>
                  <a:txBody>
                    <a:bodyPr/>
                    <a:lstStyle/>
                    <a:p>
                      <a:pPr algn="ctr" fontAlgn="ctr"/>
                      <a:endParaRPr lang="en-US" sz="25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293891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55860194-3A63-6171-E689-655B471458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995582"/>
              </p:ext>
            </p:extLst>
          </p:nvPr>
        </p:nvGraphicFramePr>
        <p:xfrm>
          <a:off x="10191378" y="1791704"/>
          <a:ext cx="519919" cy="522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9919">
                  <a:extLst>
                    <a:ext uri="{9D8B030D-6E8A-4147-A177-3AD203B41FA5}">
                      <a16:colId xmlns:a16="http://schemas.microsoft.com/office/drawing/2014/main" val="3372896152"/>
                    </a:ext>
                  </a:extLst>
                </a:gridCol>
              </a:tblGrid>
              <a:tr h="522945">
                <a:tc>
                  <a:txBody>
                    <a:bodyPr/>
                    <a:lstStyle/>
                    <a:p>
                      <a:pPr algn="ctr" fontAlgn="ctr"/>
                      <a:endParaRPr lang="en-US" sz="25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293891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6F3827D1-7DCD-7075-B422-62814BA643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400835"/>
              </p:ext>
            </p:extLst>
          </p:nvPr>
        </p:nvGraphicFramePr>
        <p:xfrm>
          <a:off x="11468434" y="1775447"/>
          <a:ext cx="519919" cy="533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9919">
                  <a:extLst>
                    <a:ext uri="{9D8B030D-6E8A-4147-A177-3AD203B41FA5}">
                      <a16:colId xmlns:a16="http://schemas.microsoft.com/office/drawing/2014/main" val="3372896152"/>
                    </a:ext>
                  </a:extLst>
                </a:gridCol>
              </a:tblGrid>
              <a:tr h="5337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u="none" strike="noStrike">
                          <a:solidFill>
                            <a:schemeClr val="bg1"/>
                          </a:solidFill>
                          <a:effectLst/>
                        </a:rPr>
                        <a:t>√</a:t>
                      </a:r>
                      <a:endParaRPr lang="en-US" sz="25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293891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F969E3F8-F74F-CF2B-E86E-5AEE267E2F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990849"/>
              </p:ext>
            </p:extLst>
          </p:nvPr>
        </p:nvGraphicFramePr>
        <p:xfrm>
          <a:off x="8962438" y="2628820"/>
          <a:ext cx="519919" cy="522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9919">
                  <a:extLst>
                    <a:ext uri="{9D8B030D-6E8A-4147-A177-3AD203B41FA5}">
                      <a16:colId xmlns:a16="http://schemas.microsoft.com/office/drawing/2014/main" val="3372896152"/>
                    </a:ext>
                  </a:extLst>
                </a:gridCol>
              </a:tblGrid>
              <a:tr h="522945">
                <a:tc>
                  <a:txBody>
                    <a:bodyPr/>
                    <a:lstStyle/>
                    <a:p>
                      <a:pPr algn="ctr" fontAlgn="ctr"/>
                      <a:endParaRPr lang="en-US" sz="25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293891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7233DBB1-C990-F0E5-F8A6-56498E1324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625258"/>
              </p:ext>
            </p:extLst>
          </p:nvPr>
        </p:nvGraphicFramePr>
        <p:xfrm>
          <a:off x="9582145" y="2628820"/>
          <a:ext cx="519919" cy="522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9919">
                  <a:extLst>
                    <a:ext uri="{9D8B030D-6E8A-4147-A177-3AD203B41FA5}">
                      <a16:colId xmlns:a16="http://schemas.microsoft.com/office/drawing/2014/main" val="3372896152"/>
                    </a:ext>
                  </a:extLst>
                </a:gridCol>
              </a:tblGrid>
              <a:tr h="522945">
                <a:tc>
                  <a:txBody>
                    <a:bodyPr/>
                    <a:lstStyle/>
                    <a:p>
                      <a:pPr algn="ctr" fontAlgn="ctr"/>
                      <a:endParaRPr lang="en-US" sz="25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293891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B1C02D63-79E3-FAB8-B596-0A994D5A62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648031"/>
              </p:ext>
            </p:extLst>
          </p:nvPr>
        </p:nvGraphicFramePr>
        <p:xfrm>
          <a:off x="10878022" y="2628820"/>
          <a:ext cx="519919" cy="522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9919">
                  <a:extLst>
                    <a:ext uri="{9D8B030D-6E8A-4147-A177-3AD203B41FA5}">
                      <a16:colId xmlns:a16="http://schemas.microsoft.com/office/drawing/2014/main" val="3372896152"/>
                    </a:ext>
                  </a:extLst>
                </a:gridCol>
              </a:tblGrid>
              <a:tr h="522945">
                <a:tc>
                  <a:txBody>
                    <a:bodyPr/>
                    <a:lstStyle/>
                    <a:p>
                      <a:pPr algn="ctr" fontAlgn="ctr"/>
                      <a:endParaRPr lang="en-US" sz="25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293891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F8293EA3-1A64-1DD3-B8ED-6FBE3290E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940542"/>
              </p:ext>
            </p:extLst>
          </p:nvPr>
        </p:nvGraphicFramePr>
        <p:xfrm>
          <a:off x="10239494" y="2628820"/>
          <a:ext cx="519919" cy="522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9919">
                  <a:extLst>
                    <a:ext uri="{9D8B030D-6E8A-4147-A177-3AD203B41FA5}">
                      <a16:colId xmlns:a16="http://schemas.microsoft.com/office/drawing/2014/main" val="3372896152"/>
                    </a:ext>
                  </a:extLst>
                </a:gridCol>
              </a:tblGrid>
              <a:tr h="522945">
                <a:tc>
                  <a:txBody>
                    <a:bodyPr/>
                    <a:lstStyle/>
                    <a:p>
                      <a:pPr algn="ctr" fontAlgn="ctr"/>
                      <a:endParaRPr lang="en-US" sz="25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293891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DC8FF906-93D4-805B-3738-1B7029630C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371790"/>
              </p:ext>
            </p:extLst>
          </p:nvPr>
        </p:nvGraphicFramePr>
        <p:xfrm>
          <a:off x="11516550" y="2612563"/>
          <a:ext cx="519919" cy="533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9919">
                  <a:extLst>
                    <a:ext uri="{9D8B030D-6E8A-4147-A177-3AD203B41FA5}">
                      <a16:colId xmlns:a16="http://schemas.microsoft.com/office/drawing/2014/main" val="3372896152"/>
                    </a:ext>
                  </a:extLst>
                </a:gridCol>
              </a:tblGrid>
              <a:tr h="5337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u="none" strike="noStrike">
                          <a:solidFill>
                            <a:schemeClr val="bg1"/>
                          </a:solidFill>
                          <a:effectLst/>
                        </a:rPr>
                        <a:t>√</a:t>
                      </a:r>
                      <a:endParaRPr lang="en-US" sz="25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293891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61CD0F5A-7D0D-8727-9450-C662D5731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613233"/>
              </p:ext>
            </p:extLst>
          </p:nvPr>
        </p:nvGraphicFramePr>
        <p:xfrm>
          <a:off x="8941133" y="3539202"/>
          <a:ext cx="519919" cy="522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9919">
                  <a:extLst>
                    <a:ext uri="{9D8B030D-6E8A-4147-A177-3AD203B41FA5}">
                      <a16:colId xmlns:a16="http://schemas.microsoft.com/office/drawing/2014/main" val="3372896152"/>
                    </a:ext>
                  </a:extLst>
                </a:gridCol>
              </a:tblGrid>
              <a:tr h="522945">
                <a:tc>
                  <a:txBody>
                    <a:bodyPr/>
                    <a:lstStyle/>
                    <a:p>
                      <a:pPr algn="ctr" fontAlgn="ctr"/>
                      <a:endParaRPr lang="en-US" sz="25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293891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436ED24D-1B49-DBB6-ADF7-86E1AA4FDD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605354"/>
              </p:ext>
            </p:extLst>
          </p:nvPr>
        </p:nvGraphicFramePr>
        <p:xfrm>
          <a:off x="9560840" y="3539202"/>
          <a:ext cx="519919" cy="522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9919">
                  <a:extLst>
                    <a:ext uri="{9D8B030D-6E8A-4147-A177-3AD203B41FA5}">
                      <a16:colId xmlns:a16="http://schemas.microsoft.com/office/drawing/2014/main" val="3372896152"/>
                    </a:ext>
                  </a:extLst>
                </a:gridCol>
              </a:tblGrid>
              <a:tr h="522945">
                <a:tc>
                  <a:txBody>
                    <a:bodyPr/>
                    <a:lstStyle/>
                    <a:p>
                      <a:pPr algn="ctr" fontAlgn="ctr"/>
                      <a:endParaRPr lang="en-US" sz="25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293891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40D77D35-809F-07D3-AA81-BD79EB70C2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555210"/>
              </p:ext>
            </p:extLst>
          </p:nvPr>
        </p:nvGraphicFramePr>
        <p:xfrm>
          <a:off x="10856717" y="3539202"/>
          <a:ext cx="519919" cy="522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9919">
                  <a:extLst>
                    <a:ext uri="{9D8B030D-6E8A-4147-A177-3AD203B41FA5}">
                      <a16:colId xmlns:a16="http://schemas.microsoft.com/office/drawing/2014/main" val="3372896152"/>
                    </a:ext>
                  </a:extLst>
                </a:gridCol>
              </a:tblGrid>
              <a:tr h="5229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u="none" strike="noStrike">
                          <a:solidFill>
                            <a:schemeClr val="bg1"/>
                          </a:solidFill>
                          <a:effectLst/>
                        </a:rPr>
                        <a:t>√</a:t>
                      </a:r>
                      <a:endParaRPr lang="en-US" sz="25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293891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D5102EBB-E1ED-F63C-14AE-094C0744F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552193"/>
              </p:ext>
            </p:extLst>
          </p:nvPr>
        </p:nvGraphicFramePr>
        <p:xfrm>
          <a:off x="10218189" y="3539202"/>
          <a:ext cx="519919" cy="522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9919">
                  <a:extLst>
                    <a:ext uri="{9D8B030D-6E8A-4147-A177-3AD203B41FA5}">
                      <a16:colId xmlns:a16="http://schemas.microsoft.com/office/drawing/2014/main" val="3372896152"/>
                    </a:ext>
                  </a:extLst>
                </a:gridCol>
              </a:tblGrid>
              <a:tr h="522945">
                <a:tc>
                  <a:txBody>
                    <a:bodyPr/>
                    <a:lstStyle/>
                    <a:p>
                      <a:pPr algn="ctr" fontAlgn="ctr"/>
                      <a:endParaRPr lang="en-US" sz="25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293891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95378E21-057A-B2A3-2F95-673795B1A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981026"/>
              </p:ext>
            </p:extLst>
          </p:nvPr>
        </p:nvGraphicFramePr>
        <p:xfrm>
          <a:off x="11495245" y="3522945"/>
          <a:ext cx="519919" cy="533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9919">
                  <a:extLst>
                    <a:ext uri="{9D8B030D-6E8A-4147-A177-3AD203B41FA5}">
                      <a16:colId xmlns:a16="http://schemas.microsoft.com/office/drawing/2014/main" val="3372896152"/>
                    </a:ext>
                  </a:extLst>
                </a:gridCol>
              </a:tblGrid>
              <a:tr h="533742">
                <a:tc>
                  <a:txBody>
                    <a:bodyPr/>
                    <a:lstStyle/>
                    <a:p>
                      <a:pPr algn="ctr" fontAlgn="ctr"/>
                      <a:endParaRPr lang="en-US" sz="25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293891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43AEDEA6-AA67-139B-42D4-791D5AF7EF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184804"/>
              </p:ext>
            </p:extLst>
          </p:nvPr>
        </p:nvGraphicFramePr>
        <p:xfrm>
          <a:off x="8974237" y="4386604"/>
          <a:ext cx="519919" cy="522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9919">
                  <a:extLst>
                    <a:ext uri="{9D8B030D-6E8A-4147-A177-3AD203B41FA5}">
                      <a16:colId xmlns:a16="http://schemas.microsoft.com/office/drawing/2014/main" val="3372896152"/>
                    </a:ext>
                  </a:extLst>
                </a:gridCol>
              </a:tblGrid>
              <a:tr h="522945">
                <a:tc>
                  <a:txBody>
                    <a:bodyPr/>
                    <a:lstStyle/>
                    <a:p>
                      <a:pPr algn="ctr" fontAlgn="ctr"/>
                      <a:endParaRPr lang="en-US" sz="25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293891"/>
                  </a:ext>
                </a:extLst>
              </a:tr>
            </a:tbl>
          </a:graphicData>
        </a:graphic>
      </p:graphicFrame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7AC21B08-39D4-EDB3-B618-7E1F85F653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067303"/>
              </p:ext>
            </p:extLst>
          </p:nvPr>
        </p:nvGraphicFramePr>
        <p:xfrm>
          <a:off x="10218188" y="4405143"/>
          <a:ext cx="519919" cy="522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9919">
                  <a:extLst>
                    <a:ext uri="{9D8B030D-6E8A-4147-A177-3AD203B41FA5}">
                      <a16:colId xmlns:a16="http://schemas.microsoft.com/office/drawing/2014/main" val="3372896152"/>
                    </a:ext>
                  </a:extLst>
                </a:gridCol>
              </a:tblGrid>
              <a:tr h="522945">
                <a:tc>
                  <a:txBody>
                    <a:bodyPr/>
                    <a:lstStyle/>
                    <a:p>
                      <a:pPr algn="ctr" fontAlgn="ctr"/>
                      <a:endParaRPr lang="en-US" sz="25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293891"/>
                  </a:ext>
                </a:extLst>
              </a:tr>
            </a:tbl>
          </a:graphicData>
        </a:graphic>
      </p:graphicFrame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653E4941-41A6-90B0-2764-EF59E13E90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684849"/>
              </p:ext>
            </p:extLst>
          </p:nvPr>
        </p:nvGraphicFramePr>
        <p:xfrm>
          <a:off x="10889821" y="4386604"/>
          <a:ext cx="519919" cy="522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9919">
                  <a:extLst>
                    <a:ext uri="{9D8B030D-6E8A-4147-A177-3AD203B41FA5}">
                      <a16:colId xmlns:a16="http://schemas.microsoft.com/office/drawing/2014/main" val="3372896152"/>
                    </a:ext>
                  </a:extLst>
                </a:gridCol>
              </a:tblGrid>
              <a:tr h="522945">
                <a:tc>
                  <a:txBody>
                    <a:bodyPr/>
                    <a:lstStyle/>
                    <a:p>
                      <a:pPr algn="ctr" fontAlgn="ctr"/>
                      <a:endParaRPr lang="en-US" sz="25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293891"/>
                  </a:ext>
                </a:extLst>
              </a:tr>
            </a:tbl>
          </a:graphicData>
        </a:graphic>
      </p:graphicFrame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F63E5FC4-7335-4CC3-33B6-144A39DED5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165231"/>
              </p:ext>
            </p:extLst>
          </p:nvPr>
        </p:nvGraphicFramePr>
        <p:xfrm>
          <a:off x="9560839" y="4405144"/>
          <a:ext cx="519919" cy="522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9919">
                  <a:extLst>
                    <a:ext uri="{9D8B030D-6E8A-4147-A177-3AD203B41FA5}">
                      <a16:colId xmlns:a16="http://schemas.microsoft.com/office/drawing/2014/main" val="3372896152"/>
                    </a:ext>
                  </a:extLst>
                </a:gridCol>
              </a:tblGrid>
              <a:tr h="5229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u="none" strike="noStrike">
                          <a:solidFill>
                            <a:schemeClr val="bg1"/>
                          </a:solidFill>
                          <a:effectLst/>
                        </a:rPr>
                        <a:t>√</a:t>
                      </a:r>
                      <a:endParaRPr lang="en-US" sz="25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293891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D9526CA5-7733-1D58-4FCA-1A00DC666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855527"/>
              </p:ext>
            </p:extLst>
          </p:nvPr>
        </p:nvGraphicFramePr>
        <p:xfrm>
          <a:off x="11528349" y="4370347"/>
          <a:ext cx="519919" cy="533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9919">
                  <a:extLst>
                    <a:ext uri="{9D8B030D-6E8A-4147-A177-3AD203B41FA5}">
                      <a16:colId xmlns:a16="http://schemas.microsoft.com/office/drawing/2014/main" val="3372896152"/>
                    </a:ext>
                  </a:extLst>
                </a:gridCol>
              </a:tblGrid>
              <a:tr h="533742">
                <a:tc>
                  <a:txBody>
                    <a:bodyPr/>
                    <a:lstStyle/>
                    <a:p>
                      <a:pPr algn="ctr" fontAlgn="ctr"/>
                      <a:endParaRPr lang="en-US" sz="25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293891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B856FBF1-8ABC-8E2F-8555-6D15507CA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065404"/>
              </p:ext>
            </p:extLst>
          </p:nvPr>
        </p:nvGraphicFramePr>
        <p:xfrm>
          <a:off x="8953318" y="5223784"/>
          <a:ext cx="519919" cy="522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9919">
                  <a:extLst>
                    <a:ext uri="{9D8B030D-6E8A-4147-A177-3AD203B41FA5}">
                      <a16:colId xmlns:a16="http://schemas.microsoft.com/office/drawing/2014/main" val="3372896152"/>
                    </a:ext>
                  </a:extLst>
                </a:gridCol>
              </a:tblGrid>
              <a:tr h="522945">
                <a:tc>
                  <a:txBody>
                    <a:bodyPr/>
                    <a:lstStyle/>
                    <a:p>
                      <a:pPr algn="ctr" fontAlgn="ctr"/>
                      <a:endParaRPr lang="en-US" sz="25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293891"/>
                  </a:ext>
                </a:extLst>
              </a:tr>
            </a:tbl>
          </a:graphicData>
        </a:graphic>
      </p:graphicFrame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191F6891-C789-F7B2-90A8-DB0B2C41A2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20954"/>
              </p:ext>
            </p:extLst>
          </p:nvPr>
        </p:nvGraphicFramePr>
        <p:xfrm>
          <a:off x="9573025" y="5223784"/>
          <a:ext cx="519919" cy="522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9919">
                  <a:extLst>
                    <a:ext uri="{9D8B030D-6E8A-4147-A177-3AD203B41FA5}">
                      <a16:colId xmlns:a16="http://schemas.microsoft.com/office/drawing/2014/main" val="3372896152"/>
                    </a:ext>
                  </a:extLst>
                </a:gridCol>
              </a:tblGrid>
              <a:tr h="522945">
                <a:tc>
                  <a:txBody>
                    <a:bodyPr/>
                    <a:lstStyle/>
                    <a:p>
                      <a:pPr algn="ctr" fontAlgn="ctr"/>
                      <a:endParaRPr lang="en-US" sz="25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293891"/>
                  </a:ext>
                </a:extLst>
              </a:tr>
            </a:tbl>
          </a:graphicData>
        </a:graphic>
      </p:graphicFrame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5C376DF2-C4B5-6D57-5E5B-DFF849ECE7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766678"/>
              </p:ext>
            </p:extLst>
          </p:nvPr>
        </p:nvGraphicFramePr>
        <p:xfrm>
          <a:off x="10238135" y="5223783"/>
          <a:ext cx="519919" cy="522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9919">
                  <a:extLst>
                    <a:ext uri="{9D8B030D-6E8A-4147-A177-3AD203B41FA5}">
                      <a16:colId xmlns:a16="http://schemas.microsoft.com/office/drawing/2014/main" val="3372896152"/>
                    </a:ext>
                  </a:extLst>
                </a:gridCol>
              </a:tblGrid>
              <a:tr h="5229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u="none" strike="noStrike">
                          <a:solidFill>
                            <a:schemeClr val="bg1"/>
                          </a:solidFill>
                          <a:effectLst/>
                        </a:rPr>
                        <a:t>√</a:t>
                      </a:r>
                      <a:endParaRPr lang="en-US" sz="25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293891"/>
                  </a:ext>
                </a:extLst>
              </a:tr>
            </a:tbl>
          </a:graphicData>
        </a:graphic>
      </p:graphicFrame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3F1D282B-7ADC-9DEA-8663-B8AEC085EB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323853"/>
              </p:ext>
            </p:extLst>
          </p:nvPr>
        </p:nvGraphicFramePr>
        <p:xfrm>
          <a:off x="10889821" y="5237942"/>
          <a:ext cx="519919" cy="522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9919">
                  <a:extLst>
                    <a:ext uri="{9D8B030D-6E8A-4147-A177-3AD203B41FA5}">
                      <a16:colId xmlns:a16="http://schemas.microsoft.com/office/drawing/2014/main" val="3372896152"/>
                    </a:ext>
                  </a:extLst>
                </a:gridCol>
              </a:tblGrid>
              <a:tr h="522945">
                <a:tc>
                  <a:txBody>
                    <a:bodyPr/>
                    <a:lstStyle/>
                    <a:p>
                      <a:pPr algn="ctr" fontAlgn="ctr"/>
                      <a:endParaRPr lang="en-US" sz="25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293891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1CD7A703-CCBE-0D5A-DF5F-05F1C3C038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601660"/>
              </p:ext>
            </p:extLst>
          </p:nvPr>
        </p:nvGraphicFramePr>
        <p:xfrm>
          <a:off x="11507430" y="5207527"/>
          <a:ext cx="519919" cy="533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9919">
                  <a:extLst>
                    <a:ext uri="{9D8B030D-6E8A-4147-A177-3AD203B41FA5}">
                      <a16:colId xmlns:a16="http://schemas.microsoft.com/office/drawing/2014/main" val="3372896152"/>
                    </a:ext>
                  </a:extLst>
                </a:gridCol>
              </a:tblGrid>
              <a:tr h="533742">
                <a:tc>
                  <a:txBody>
                    <a:bodyPr/>
                    <a:lstStyle/>
                    <a:p>
                      <a:pPr algn="ctr" fontAlgn="ctr"/>
                      <a:endParaRPr lang="en-US" sz="25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293891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2FA08889-DFE5-C3D7-225D-CB9B6AA15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585006"/>
              </p:ext>
            </p:extLst>
          </p:nvPr>
        </p:nvGraphicFramePr>
        <p:xfrm>
          <a:off x="8974237" y="5950117"/>
          <a:ext cx="519919" cy="522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9919">
                  <a:extLst>
                    <a:ext uri="{9D8B030D-6E8A-4147-A177-3AD203B41FA5}">
                      <a16:colId xmlns:a16="http://schemas.microsoft.com/office/drawing/2014/main" val="3372896152"/>
                    </a:ext>
                  </a:extLst>
                </a:gridCol>
              </a:tblGrid>
              <a:tr h="5229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u="none" strike="noStrike">
                          <a:solidFill>
                            <a:schemeClr val="bg1"/>
                          </a:solidFill>
                          <a:effectLst/>
                        </a:rPr>
                        <a:t>√</a:t>
                      </a:r>
                      <a:endParaRPr lang="en-US" sz="25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293891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229BE3B1-D4FA-E057-21E1-7BFFAE555A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699188"/>
              </p:ext>
            </p:extLst>
          </p:nvPr>
        </p:nvGraphicFramePr>
        <p:xfrm>
          <a:off x="9593944" y="5950117"/>
          <a:ext cx="519919" cy="522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9919">
                  <a:extLst>
                    <a:ext uri="{9D8B030D-6E8A-4147-A177-3AD203B41FA5}">
                      <a16:colId xmlns:a16="http://schemas.microsoft.com/office/drawing/2014/main" val="3372896152"/>
                    </a:ext>
                  </a:extLst>
                </a:gridCol>
              </a:tblGrid>
              <a:tr h="522945">
                <a:tc>
                  <a:txBody>
                    <a:bodyPr/>
                    <a:lstStyle/>
                    <a:p>
                      <a:pPr algn="ctr" fontAlgn="ctr"/>
                      <a:endParaRPr lang="en-US" sz="25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293891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81E355AE-E96F-6E20-AE66-7A1E633E18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36974"/>
              </p:ext>
            </p:extLst>
          </p:nvPr>
        </p:nvGraphicFramePr>
        <p:xfrm>
          <a:off x="10889821" y="5950117"/>
          <a:ext cx="519919" cy="522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9919">
                  <a:extLst>
                    <a:ext uri="{9D8B030D-6E8A-4147-A177-3AD203B41FA5}">
                      <a16:colId xmlns:a16="http://schemas.microsoft.com/office/drawing/2014/main" val="3372896152"/>
                    </a:ext>
                  </a:extLst>
                </a:gridCol>
              </a:tblGrid>
              <a:tr h="522945">
                <a:tc>
                  <a:txBody>
                    <a:bodyPr/>
                    <a:lstStyle/>
                    <a:p>
                      <a:pPr algn="ctr" fontAlgn="ctr"/>
                      <a:endParaRPr lang="en-US" sz="25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293891"/>
                  </a:ext>
                </a:extLst>
              </a:tr>
            </a:tbl>
          </a:graphicData>
        </a:graphic>
      </p:graphicFrame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382AAE61-DBE4-B18E-065B-EDA9B24DB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223114"/>
              </p:ext>
            </p:extLst>
          </p:nvPr>
        </p:nvGraphicFramePr>
        <p:xfrm>
          <a:off x="10251293" y="5950117"/>
          <a:ext cx="519919" cy="522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9919">
                  <a:extLst>
                    <a:ext uri="{9D8B030D-6E8A-4147-A177-3AD203B41FA5}">
                      <a16:colId xmlns:a16="http://schemas.microsoft.com/office/drawing/2014/main" val="3372896152"/>
                    </a:ext>
                  </a:extLst>
                </a:gridCol>
              </a:tblGrid>
              <a:tr h="522945">
                <a:tc>
                  <a:txBody>
                    <a:bodyPr/>
                    <a:lstStyle/>
                    <a:p>
                      <a:pPr algn="ctr" fontAlgn="ctr"/>
                      <a:endParaRPr lang="en-US" sz="25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293891"/>
                  </a:ext>
                </a:extLst>
              </a:tr>
            </a:tbl>
          </a:graphicData>
        </a:graphic>
      </p:graphicFrame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566BF9A2-3CE3-3E50-39F8-2EF71BC69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515652"/>
              </p:ext>
            </p:extLst>
          </p:nvPr>
        </p:nvGraphicFramePr>
        <p:xfrm>
          <a:off x="11528349" y="5933860"/>
          <a:ext cx="519919" cy="533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9919">
                  <a:extLst>
                    <a:ext uri="{9D8B030D-6E8A-4147-A177-3AD203B41FA5}">
                      <a16:colId xmlns:a16="http://schemas.microsoft.com/office/drawing/2014/main" val="3372896152"/>
                    </a:ext>
                  </a:extLst>
                </a:gridCol>
              </a:tblGrid>
              <a:tr h="533742">
                <a:tc>
                  <a:txBody>
                    <a:bodyPr/>
                    <a:lstStyle/>
                    <a:p>
                      <a:pPr algn="ctr" fontAlgn="ctr"/>
                      <a:endParaRPr lang="en-US" sz="25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293891"/>
                  </a:ext>
                </a:extLst>
              </a:tr>
            </a:tbl>
          </a:graphicData>
        </a:graphic>
      </p:graphicFrame>
      <p:sp>
        <p:nvSpPr>
          <p:cNvPr id="64" name="Arrow: Right 63">
            <a:extLst>
              <a:ext uri="{FF2B5EF4-FFF2-40B4-BE49-F238E27FC236}">
                <a16:creationId xmlns:a16="http://schemas.microsoft.com/office/drawing/2014/main" id="{5781737F-7595-5F87-2C40-917B90E95164}"/>
              </a:ext>
            </a:extLst>
          </p:cNvPr>
          <p:cNvSpPr/>
          <p:nvPr/>
        </p:nvSpPr>
        <p:spPr>
          <a:xfrm>
            <a:off x="4734016" y="973702"/>
            <a:ext cx="4056023" cy="726779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THANG ĐIỂM THAM CHIẾU</a:t>
            </a:r>
          </a:p>
        </p:txBody>
      </p:sp>
    </p:spTree>
    <p:extLst>
      <p:ext uri="{BB962C8B-B14F-4D97-AF65-F5344CB8AC3E}">
        <p14:creationId xmlns:p14="http://schemas.microsoft.com/office/powerpoint/2010/main" val="76718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  <p:bldP spid="9" grpId="0" animBg="1"/>
      <p:bldP spid="10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35" grpId="0" animBg="1"/>
      <p:bldP spid="2" grpId="0" animBg="1"/>
      <p:bldP spid="4" grpId="0" animBg="1"/>
      <p:bldP spid="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1295234" y="0"/>
            <a:ext cx="9599946" cy="560439"/>
          </a:xfrm>
        </p:spPr>
        <p:txBody>
          <a:bodyPr>
            <a:noAutofit/>
          </a:bodyPr>
          <a:lstStyle/>
          <a:p>
            <a:pPr algn="ctr"/>
            <a:r>
              <a:rPr lang="en-US" sz="4000" b="1" noProof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MỤC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sz="4000" b="1" noProof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7513ACE0-C5C8-3AAD-6941-BCE0D5BE604C}"/>
              </a:ext>
            </a:extLst>
          </p:cNvPr>
          <p:cNvSpPr txBox="1">
            <a:spLocks/>
          </p:cNvSpPr>
          <p:nvPr/>
        </p:nvSpPr>
        <p:spPr bwMode="gray">
          <a:xfrm>
            <a:off x="739232" y="739006"/>
            <a:ext cx="2583223" cy="1390215"/>
          </a:xfrm>
          <a:prstGeom prst="homePlate">
            <a:avLst>
              <a:gd name="adj" fmla="val 38539"/>
            </a:avLst>
          </a:prstGeom>
          <a:solidFill>
            <a:schemeClr val="accent6"/>
          </a:solidFill>
          <a:ln w="50800">
            <a:noFill/>
          </a:ln>
        </p:spPr>
        <p:txBody>
          <a:bodyPr lIns="108000" tIns="72000" rIns="108000" bIns="72000" anchor="ctr"/>
          <a:lstStyle>
            <a:lvl1pPr marL="0" indent="0" algn="ctr" defTabSz="1221456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sz="1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1221456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rial" pitchFamily="34" charset="0"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1221456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6BC200"/>
              </a:buClr>
              <a:buSzPct val="110000"/>
              <a:buFont typeface="Arial" pitchFamily="34" charset="0"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1221456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Arial" pitchFamily="34" charset="0"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1221456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0000"/>
              <a:buFont typeface="Arial" pitchFamily="34" charset="0"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ctr" defTabSz="1221456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0000"/>
              <a:buFont typeface="Arial" pitchFamily="34" charset="0"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ctr" defTabSz="1221456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0000"/>
              <a:buFont typeface="Arial" pitchFamily="34" charset="0"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1221456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0000"/>
              <a:buFont typeface="Arial" pitchFamily="34" charset="0"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ctr" defTabSz="1221456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0000"/>
              <a:buFont typeface="Arial" pitchFamily="34" charset="0"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1</a:t>
            </a:r>
            <a:endParaRPr lang="en-US" sz="2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70404A4F-961E-BDA8-09EA-67BCEE5893AE}"/>
              </a:ext>
            </a:extLst>
          </p:cNvPr>
          <p:cNvSpPr txBox="1">
            <a:spLocks/>
          </p:cNvSpPr>
          <p:nvPr/>
        </p:nvSpPr>
        <p:spPr bwMode="gray">
          <a:xfrm>
            <a:off x="5661389" y="739006"/>
            <a:ext cx="3206570" cy="1414540"/>
          </a:xfrm>
          <a:prstGeom prst="chevron">
            <a:avLst>
              <a:gd name="adj" fmla="val 37645"/>
            </a:avLst>
          </a:prstGeom>
          <a:solidFill>
            <a:srgbClr val="FFC000"/>
          </a:solidFill>
          <a:ln w="50800">
            <a:noFill/>
          </a:ln>
        </p:spPr>
        <p:txBody>
          <a:bodyPr lIns="108000" tIns="72000" rIns="108000" bIns="72000" anchor="ctr"/>
          <a:lstStyle>
            <a:lvl1pPr marL="0" indent="0" algn="ctr" defTabSz="1221456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sz="1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1221456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rial" pitchFamily="34" charset="0"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1221456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6BC200"/>
              </a:buClr>
              <a:buSzPct val="110000"/>
              <a:buFont typeface="Arial" pitchFamily="34" charset="0"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1221456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Arial" pitchFamily="34" charset="0"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1221456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0000"/>
              <a:buFont typeface="Arial" pitchFamily="34" charset="0"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ctr" defTabSz="1221456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0000"/>
              <a:buFont typeface="Arial" pitchFamily="34" charset="0"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ctr" defTabSz="1221456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0000"/>
              <a:buFont typeface="Arial" pitchFamily="34" charset="0"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1221456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0000"/>
              <a:buFont typeface="Arial" pitchFamily="34" charset="0"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ctr" defTabSz="1221456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0000"/>
              <a:buFont typeface="Arial" pitchFamily="34" charset="0"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3</a:t>
            </a:r>
            <a:endParaRPr lang="en-US" sz="25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78FFAAB0-5DA0-A279-958F-8F91AAAECFD6}"/>
              </a:ext>
            </a:extLst>
          </p:cNvPr>
          <p:cNvSpPr txBox="1">
            <a:spLocks/>
          </p:cNvSpPr>
          <p:nvPr/>
        </p:nvSpPr>
        <p:spPr bwMode="gray">
          <a:xfrm>
            <a:off x="2888636" y="739006"/>
            <a:ext cx="3206570" cy="1414540"/>
          </a:xfrm>
          <a:prstGeom prst="chevron">
            <a:avLst>
              <a:gd name="adj" fmla="val 37645"/>
            </a:avLst>
          </a:prstGeom>
          <a:solidFill>
            <a:srgbClr val="7030A0"/>
          </a:solidFill>
          <a:ln w="50800">
            <a:noFill/>
          </a:ln>
        </p:spPr>
        <p:txBody>
          <a:bodyPr lIns="108000" tIns="72000" rIns="108000" bIns="72000" anchor="ctr"/>
          <a:lstStyle>
            <a:lvl1pPr marL="0" indent="0" algn="ctr" defTabSz="1221456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sz="1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1221456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rial" pitchFamily="34" charset="0"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1221456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6BC200"/>
              </a:buClr>
              <a:buSzPct val="110000"/>
              <a:buFont typeface="Arial" pitchFamily="34" charset="0"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1221456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Arial" pitchFamily="34" charset="0"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1221456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0000"/>
              <a:buFont typeface="Arial" pitchFamily="34" charset="0"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ctr" defTabSz="1221456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0000"/>
              <a:buFont typeface="Arial" pitchFamily="34" charset="0"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ctr" defTabSz="1221456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0000"/>
              <a:buFont typeface="Arial" pitchFamily="34" charset="0"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1221456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0000"/>
              <a:buFont typeface="Arial" pitchFamily="34" charset="0"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ctr" defTabSz="1221456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0000"/>
              <a:buFont typeface="Arial" pitchFamily="34" charset="0"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2</a:t>
            </a:r>
            <a:endParaRPr lang="en-US" sz="25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BFA16975-88D7-AE86-A9E3-51A45FE8699F}"/>
              </a:ext>
            </a:extLst>
          </p:cNvPr>
          <p:cNvSpPr txBox="1">
            <a:spLocks/>
          </p:cNvSpPr>
          <p:nvPr/>
        </p:nvSpPr>
        <p:spPr bwMode="gray">
          <a:xfrm>
            <a:off x="8502302" y="740593"/>
            <a:ext cx="3138409" cy="1438864"/>
          </a:xfrm>
          <a:prstGeom prst="chevron">
            <a:avLst>
              <a:gd name="adj" fmla="val 37645"/>
            </a:avLst>
          </a:prstGeom>
          <a:solidFill>
            <a:srgbClr val="00B050"/>
          </a:solidFill>
          <a:ln w="50800">
            <a:noFill/>
          </a:ln>
        </p:spPr>
        <p:txBody>
          <a:bodyPr lIns="108000" tIns="72000" rIns="108000" bIns="72000" anchor="ctr"/>
          <a:lstStyle>
            <a:lvl1pPr marL="0" indent="0" algn="ctr" defTabSz="1221456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sz="1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1221456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rial" pitchFamily="34" charset="0"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1221456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6BC200"/>
              </a:buClr>
              <a:buSzPct val="110000"/>
              <a:buFont typeface="Arial" pitchFamily="34" charset="0"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1221456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Arial" pitchFamily="34" charset="0"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1221456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0000"/>
              <a:buFont typeface="Arial" pitchFamily="34" charset="0"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ctr" defTabSz="1221456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0000"/>
              <a:buFont typeface="Arial" pitchFamily="34" charset="0"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ctr" defTabSz="1221456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0000"/>
              <a:buFont typeface="Arial" pitchFamily="34" charset="0"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1221456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0000"/>
              <a:buFont typeface="Arial" pitchFamily="34" charset="0"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ctr" defTabSz="1221456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0000"/>
              <a:buFont typeface="Arial" pitchFamily="34" charset="0"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4</a:t>
            </a:r>
            <a:endParaRPr lang="en-US" sz="2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92813A-76F5-9AA7-F2D6-4842ED1C4BD4}"/>
              </a:ext>
            </a:extLst>
          </p:cNvPr>
          <p:cNvSpPr/>
          <p:nvPr/>
        </p:nvSpPr>
        <p:spPr bwMode="auto">
          <a:xfrm>
            <a:off x="764071" y="2384837"/>
            <a:ext cx="2483519" cy="370048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 chung nguyên liệu.</a:t>
            </a:r>
            <a:endParaRPr lang="en-US" sz="2400" b="1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0E313A-D31A-F32D-0878-6664D9A04532}"/>
              </a:ext>
            </a:extLst>
          </p:cNvPr>
          <p:cNvSpPr/>
          <p:nvPr/>
        </p:nvSpPr>
        <p:spPr bwMode="auto">
          <a:xfrm>
            <a:off x="3423575" y="2391955"/>
            <a:ext cx="2533543" cy="370048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16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16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16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16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16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16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16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sz="16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sz="16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sz="16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sz="16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sz="16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sz="16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năng lực sản xuất </a:t>
            </a:r>
          </a:p>
          <a:p>
            <a:pPr>
              <a:defRPr/>
            </a:pP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CAPA máy).</a:t>
            </a:r>
            <a:endParaRPr lang="en-US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6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marL="115888" indent="-115888">
              <a:buFont typeface="Arial" pitchFamily="34" charset="0"/>
              <a:buChar char="•"/>
              <a:defRPr/>
            </a:pPr>
            <a:endParaRPr lang="en-US" sz="1400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marL="115888" indent="-115888">
              <a:buFont typeface="Arial" pitchFamily="34" charset="0"/>
              <a:buChar char="•"/>
              <a:defRPr/>
            </a:pPr>
            <a:endParaRPr lang="en-US" sz="1400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marL="115888" indent="-115888">
              <a:buFont typeface="Arial" pitchFamily="34" charset="0"/>
              <a:buChar char="•"/>
              <a:defRPr/>
            </a:pPr>
            <a:endParaRPr lang="en-US" sz="1400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1400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42645BAB-A590-A91D-EC13-B5AFEEB23BBA}"/>
              </a:ext>
            </a:extLst>
          </p:cNvPr>
          <p:cNvSpPr/>
          <p:nvPr/>
        </p:nvSpPr>
        <p:spPr bwMode="gray">
          <a:xfrm>
            <a:off x="10980878" y="0"/>
            <a:ext cx="1209535" cy="810754"/>
          </a:xfrm>
          <a:prstGeom prst="hexag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4500" b="1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35724F-211C-639E-98A5-4002B49EEA22}"/>
              </a:ext>
            </a:extLst>
          </p:cNvPr>
          <p:cNvSpPr/>
          <p:nvPr/>
        </p:nvSpPr>
        <p:spPr bwMode="auto">
          <a:xfrm>
            <a:off x="6095206" y="2391954"/>
            <a:ext cx="2533543" cy="370048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 trợ đào tạo con người, công nghệ.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F86451-3D20-F89F-6A44-FFAA301E487E}"/>
              </a:ext>
            </a:extLst>
          </p:cNvPr>
          <p:cNvSpPr/>
          <p:nvPr/>
        </p:nvSpPr>
        <p:spPr bwMode="auto">
          <a:xfrm>
            <a:off x="8804734" y="2384837"/>
            <a:ext cx="2533543" cy="370048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đấu thầu các dự án doanh nghiệp nước ngoài</a:t>
            </a:r>
          </a:p>
          <a:p>
            <a:pPr>
              <a:defRPr/>
            </a:pPr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(chạy các dự án lớn).</a:t>
            </a:r>
            <a:endParaRPr lang="en-US" sz="2800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21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7" grpId="0" animBg="1"/>
      <p:bldP spid="11" grpId="0" animBg="1"/>
      <p:bldP spid="15" grpId="0" animBg="1"/>
      <p:bldP spid="16" grpId="0" animBg="1"/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7">
            <a:extLst>
              <a:ext uri="{FF2B5EF4-FFF2-40B4-BE49-F238E27FC236}">
                <a16:creationId xmlns:a16="http://schemas.microsoft.com/office/drawing/2014/main" id="{D37FD56D-83C8-B272-0CA6-D0FF2E9A8701}"/>
              </a:ext>
            </a:extLst>
          </p:cNvPr>
          <p:cNvSpPr txBox="1">
            <a:spLocks/>
          </p:cNvSpPr>
          <p:nvPr/>
        </p:nvSpPr>
        <p:spPr>
          <a:xfrm>
            <a:off x="634009" y="54299"/>
            <a:ext cx="10982247" cy="71462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154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 DOANH NGHIỆP THÀNH VIÊN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694147F0-9B4B-D530-9BDE-5F78C2175B4A}"/>
              </a:ext>
            </a:extLst>
          </p:cNvPr>
          <p:cNvSpPr/>
          <p:nvPr/>
        </p:nvSpPr>
        <p:spPr bwMode="gray">
          <a:xfrm>
            <a:off x="10980878" y="31712"/>
            <a:ext cx="1209535" cy="810754"/>
          </a:xfrm>
          <a:prstGeom prst="hexag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4500" b="1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BEFFF574-CDFC-3600-45CE-D5F3DA148E7C}"/>
              </a:ext>
            </a:extLst>
          </p:cNvPr>
          <p:cNvSpPr/>
          <p:nvPr/>
        </p:nvSpPr>
        <p:spPr>
          <a:xfrm>
            <a:off x="8904513" y="2089839"/>
            <a:ext cx="2517057" cy="597303"/>
          </a:xfrm>
          <a:prstGeom prst="cube">
            <a:avLst>
              <a:gd name="adj" fmla="val 15123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4. KHỐI CƠ KHÍ</a:t>
            </a:r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F03364FE-6BE7-8E33-9C39-F4B38ED04EE3}"/>
              </a:ext>
            </a:extLst>
          </p:cNvPr>
          <p:cNvSpPr/>
          <p:nvPr/>
        </p:nvSpPr>
        <p:spPr>
          <a:xfrm>
            <a:off x="4564521" y="2064438"/>
            <a:ext cx="3206801" cy="597303"/>
          </a:xfrm>
          <a:prstGeom prst="cube">
            <a:avLst>
              <a:gd name="adj" fmla="val 17593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/>
              <a:t>2. KHỐI KHUÔN</a:t>
            </a:r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140E3882-F4F2-B910-052C-1CC8979CD862}"/>
              </a:ext>
            </a:extLst>
          </p:cNvPr>
          <p:cNvSpPr/>
          <p:nvPr/>
        </p:nvSpPr>
        <p:spPr>
          <a:xfrm>
            <a:off x="540748" y="2120746"/>
            <a:ext cx="2517058" cy="597303"/>
          </a:xfrm>
          <a:prstGeom prst="cube">
            <a:avLst>
              <a:gd name="adj" fmla="val 17593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/>
              <a:t>1. KHỐI NHỰA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E6A94C2-E760-C48E-4B80-EB94995B0C14}"/>
              </a:ext>
            </a:extLst>
          </p:cNvPr>
          <p:cNvSpPr/>
          <p:nvPr/>
        </p:nvSpPr>
        <p:spPr>
          <a:xfrm>
            <a:off x="715913" y="1025767"/>
            <a:ext cx="10869732" cy="59730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/>
              <a:t>2.1 CÁC DOANH NGHIỆP THÀNH VIÊN BAN KHUÔN NHỰA VASI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AF2A1FBE-0C6D-312C-7A87-D39DA1B21252}"/>
              </a:ext>
            </a:extLst>
          </p:cNvPr>
          <p:cNvSpPr/>
          <p:nvPr/>
        </p:nvSpPr>
        <p:spPr>
          <a:xfrm>
            <a:off x="1821253" y="1623070"/>
            <a:ext cx="302515" cy="464881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4007CBF9-0C1C-7960-D33C-9AC33EAEFD4E}"/>
              </a:ext>
            </a:extLst>
          </p:cNvPr>
          <p:cNvSpPr/>
          <p:nvPr/>
        </p:nvSpPr>
        <p:spPr>
          <a:xfrm>
            <a:off x="9985865" y="1639467"/>
            <a:ext cx="302515" cy="464881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A986298C-8528-4BF2-66DE-18A0284C22CF}"/>
              </a:ext>
            </a:extLst>
          </p:cNvPr>
          <p:cNvSpPr/>
          <p:nvPr/>
        </p:nvSpPr>
        <p:spPr>
          <a:xfrm>
            <a:off x="5872996" y="1611314"/>
            <a:ext cx="302515" cy="464881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EDCBF90-DC74-162A-D5E3-9B3C531D77AC}"/>
              </a:ext>
            </a:extLst>
          </p:cNvPr>
          <p:cNvSpPr/>
          <p:nvPr/>
        </p:nvSpPr>
        <p:spPr>
          <a:xfrm>
            <a:off x="599097" y="4343507"/>
            <a:ext cx="2364658" cy="75911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Vân Long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2982DC7-CA0D-C52B-F1D0-A0C2E123FBEB}"/>
              </a:ext>
            </a:extLst>
          </p:cNvPr>
          <p:cNvSpPr/>
          <p:nvPr/>
        </p:nvSpPr>
        <p:spPr>
          <a:xfrm>
            <a:off x="626779" y="3345236"/>
            <a:ext cx="2364658" cy="79630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An Phú Việt</a:t>
            </a:r>
          </a:p>
          <a:p>
            <a:pPr algn="ctr"/>
            <a:r>
              <a:rPr lang="en-US" sz="3000"/>
              <a:t>Plasstic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E477582-6C8D-85DC-4810-A6103F8FC77D}"/>
              </a:ext>
            </a:extLst>
          </p:cNvPr>
          <p:cNvSpPr/>
          <p:nvPr/>
        </p:nvSpPr>
        <p:spPr>
          <a:xfrm>
            <a:off x="3525353" y="4349223"/>
            <a:ext cx="2364658" cy="79016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An Phú Việt Mold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BE3190F-A76F-9D33-1416-B27615663A7A}"/>
              </a:ext>
            </a:extLst>
          </p:cNvPr>
          <p:cNvSpPr/>
          <p:nvPr/>
        </p:nvSpPr>
        <p:spPr>
          <a:xfrm>
            <a:off x="3590351" y="5313961"/>
            <a:ext cx="2364658" cy="79016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Vân Phong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A8EDFE-F441-DC2B-EBD9-658C69331FD2}"/>
              </a:ext>
            </a:extLst>
          </p:cNvPr>
          <p:cNvSpPr/>
          <p:nvPr/>
        </p:nvSpPr>
        <p:spPr>
          <a:xfrm>
            <a:off x="6175511" y="3329583"/>
            <a:ext cx="2364658" cy="75911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An Bình</a:t>
            </a:r>
          </a:p>
          <a:p>
            <a:pPr algn="ctr"/>
            <a:r>
              <a:rPr lang="en-US" sz="2800"/>
              <a:t>(Thô, Base)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678DFCC-023B-D7D3-BFEB-EC35487E1E07}"/>
              </a:ext>
            </a:extLst>
          </p:cNvPr>
          <p:cNvSpPr/>
          <p:nvPr/>
        </p:nvSpPr>
        <p:spPr>
          <a:xfrm>
            <a:off x="6172142" y="4349223"/>
            <a:ext cx="2364658" cy="79016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Daido</a:t>
            </a:r>
          </a:p>
          <a:p>
            <a:pPr algn="ctr"/>
            <a:r>
              <a:rPr lang="en-US" sz="2800"/>
              <a:t>(Thép)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0A94746-DEAD-9826-2C07-3D519EE89440}"/>
              </a:ext>
            </a:extLst>
          </p:cNvPr>
          <p:cNvSpPr/>
          <p:nvPr/>
        </p:nvSpPr>
        <p:spPr>
          <a:xfrm>
            <a:off x="3525353" y="3345237"/>
            <a:ext cx="2364658" cy="75911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HTVJ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6B0B8DC-FD66-4997-7E5C-66AD0813CB35}"/>
              </a:ext>
            </a:extLst>
          </p:cNvPr>
          <p:cNvSpPr/>
          <p:nvPr/>
        </p:nvSpPr>
        <p:spPr>
          <a:xfrm>
            <a:off x="6198337" y="5313962"/>
            <a:ext cx="2364658" cy="79016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Kyodai</a:t>
            </a:r>
          </a:p>
          <a:p>
            <a:pPr algn="ctr"/>
            <a:r>
              <a:rPr lang="en-US" sz="2800"/>
              <a:t>(Linh Kiện)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D81E705-75DD-2089-4881-BBE174C8C6BE}"/>
              </a:ext>
            </a:extLst>
          </p:cNvPr>
          <p:cNvSpPr/>
          <p:nvPr/>
        </p:nvSpPr>
        <p:spPr>
          <a:xfrm>
            <a:off x="9220987" y="3322805"/>
            <a:ext cx="2364658" cy="7591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JK</a:t>
            </a:r>
          </a:p>
        </p:txBody>
      </p:sp>
      <p:sp>
        <p:nvSpPr>
          <p:cNvPr id="26" name="Arrow: Chevron 25">
            <a:extLst>
              <a:ext uri="{FF2B5EF4-FFF2-40B4-BE49-F238E27FC236}">
                <a16:creationId xmlns:a16="http://schemas.microsoft.com/office/drawing/2014/main" id="{E9BDAF62-A7FB-7A02-5131-993D69DB4AC7}"/>
              </a:ext>
            </a:extLst>
          </p:cNvPr>
          <p:cNvSpPr/>
          <p:nvPr/>
        </p:nvSpPr>
        <p:spPr>
          <a:xfrm rot="5400000">
            <a:off x="1715144" y="2531321"/>
            <a:ext cx="373779" cy="843755"/>
          </a:xfrm>
          <a:prstGeom prst="chevron">
            <a:avLst>
              <a:gd name="adj" fmla="val 55751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367A63B1-5117-E7B0-925D-CEF4E2DED8C8}"/>
              </a:ext>
            </a:extLst>
          </p:cNvPr>
          <p:cNvSpPr/>
          <p:nvPr/>
        </p:nvSpPr>
        <p:spPr>
          <a:xfrm rot="5400000">
            <a:off x="10101490" y="2483061"/>
            <a:ext cx="373779" cy="843755"/>
          </a:xfrm>
          <a:prstGeom prst="chevron">
            <a:avLst>
              <a:gd name="adj" fmla="val 5575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6AD9DEFE-F4D0-02A5-61F6-951B32CCD506}"/>
              </a:ext>
            </a:extLst>
          </p:cNvPr>
          <p:cNvSpPr/>
          <p:nvPr/>
        </p:nvSpPr>
        <p:spPr>
          <a:xfrm rot="5400000">
            <a:off x="5794270" y="2464546"/>
            <a:ext cx="373779" cy="843755"/>
          </a:xfrm>
          <a:prstGeom prst="chevron">
            <a:avLst>
              <a:gd name="adj" fmla="val 55751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E11F5D1-CA3E-CCA1-7B43-ECF2D9CF0F99}"/>
              </a:ext>
            </a:extLst>
          </p:cNvPr>
          <p:cNvSpPr/>
          <p:nvPr/>
        </p:nvSpPr>
        <p:spPr>
          <a:xfrm>
            <a:off x="626779" y="5313961"/>
            <a:ext cx="2364658" cy="75911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Phương Đông</a:t>
            </a:r>
          </a:p>
        </p:txBody>
      </p:sp>
      <p:sp>
        <p:nvSpPr>
          <p:cNvPr id="29" name="Textplatzhalter 3">
            <a:extLst>
              <a:ext uri="{FF2B5EF4-FFF2-40B4-BE49-F238E27FC236}">
                <a16:creationId xmlns:a16="http://schemas.microsoft.com/office/drawing/2014/main" id="{7F711C50-05EE-97F8-D0DC-652D9BF3138B}"/>
              </a:ext>
            </a:extLst>
          </p:cNvPr>
          <p:cNvSpPr txBox="1">
            <a:spLocks/>
          </p:cNvSpPr>
          <p:nvPr/>
        </p:nvSpPr>
        <p:spPr bwMode="gray">
          <a:xfrm>
            <a:off x="3284152" y="2997575"/>
            <a:ext cx="2670857" cy="3696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47" rtl="0" eaLnBrk="1" latinLnBrk="0" hangingPunct="1">
              <a:spcBef>
                <a:spcPts val="526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7806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15612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3418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cap="all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công toàn bộ</a:t>
            </a:r>
            <a:endParaRPr lang="en-US" sz="1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A96C56C1-F130-B98F-BFC9-0FAEB85BC8F5}"/>
              </a:ext>
            </a:extLst>
          </p:cNvPr>
          <p:cNvSpPr txBox="1">
            <a:spLocks/>
          </p:cNvSpPr>
          <p:nvPr/>
        </p:nvSpPr>
        <p:spPr bwMode="gray">
          <a:xfrm>
            <a:off x="6007310" y="2953199"/>
            <a:ext cx="2670857" cy="3696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47" rtl="0" eaLnBrk="1" latinLnBrk="0" hangingPunct="1">
              <a:spcBef>
                <a:spcPts val="526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7806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15612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3418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cap="all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công chi tiết</a:t>
            </a:r>
            <a:endParaRPr lang="en-US" sz="1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31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4" grpId="0" animBg="1"/>
      <p:bldP spid="11" grpId="0" animBg="1"/>
      <p:bldP spid="27" grpId="0" animBg="1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extLst>
              <a:ext uri="{FF2B5EF4-FFF2-40B4-BE49-F238E27FC236}">
                <a16:creationId xmlns:a16="http://schemas.microsoft.com/office/drawing/2014/main" id="{925A0A86-4DDC-BE91-D1E8-2105F3916765}"/>
              </a:ext>
            </a:extLst>
          </p:cNvPr>
          <p:cNvSpPr/>
          <p:nvPr/>
        </p:nvSpPr>
        <p:spPr bwMode="gray">
          <a:xfrm>
            <a:off x="10980878" y="31712"/>
            <a:ext cx="1209535" cy="810754"/>
          </a:xfrm>
          <a:prstGeom prst="hexag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4500" b="1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0ACF41A-A22E-FC85-E000-BA2485D42B33}"/>
              </a:ext>
            </a:extLst>
          </p:cNvPr>
          <p:cNvSpPr/>
          <p:nvPr/>
        </p:nvSpPr>
        <p:spPr>
          <a:xfrm>
            <a:off x="715913" y="1025767"/>
            <a:ext cx="10869732" cy="59730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2.2 CÁC DOANH NGHIỆP DỰ KIẾN KẾT NẠP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CE26E47B-C9EF-647A-DE67-FD047B697A3A}"/>
              </a:ext>
            </a:extLst>
          </p:cNvPr>
          <p:cNvSpPr/>
          <p:nvPr/>
        </p:nvSpPr>
        <p:spPr>
          <a:xfrm>
            <a:off x="5588367" y="1623070"/>
            <a:ext cx="302515" cy="464881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A8B50E-FE1D-4FDF-1227-BC9D0BBD0E7E}"/>
              </a:ext>
            </a:extLst>
          </p:cNvPr>
          <p:cNvSpPr/>
          <p:nvPr/>
        </p:nvSpPr>
        <p:spPr>
          <a:xfrm>
            <a:off x="3899697" y="2974524"/>
            <a:ext cx="3377337" cy="6449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HPC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8142D0C-EC35-F6D6-3E47-8E084F574648}"/>
              </a:ext>
            </a:extLst>
          </p:cNvPr>
          <p:cNvSpPr/>
          <p:nvPr/>
        </p:nvSpPr>
        <p:spPr>
          <a:xfrm>
            <a:off x="3899696" y="3768514"/>
            <a:ext cx="3377337" cy="59730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PROVISON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D9F2206-89E4-1B9B-5BB4-AAE3036720BC}"/>
              </a:ext>
            </a:extLst>
          </p:cNvPr>
          <p:cNvSpPr/>
          <p:nvPr/>
        </p:nvSpPr>
        <p:spPr>
          <a:xfrm>
            <a:off x="3899698" y="2193392"/>
            <a:ext cx="3377337" cy="63206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VMC</a:t>
            </a:r>
          </a:p>
        </p:txBody>
      </p:sp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28142D0C-EC35-F6D6-3E47-8E084F574648}"/>
              </a:ext>
            </a:extLst>
          </p:cNvPr>
          <p:cNvSpPr/>
          <p:nvPr/>
        </p:nvSpPr>
        <p:spPr>
          <a:xfrm>
            <a:off x="3899696" y="4672250"/>
            <a:ext cx="3377337" cy="59730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HÒA AN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F83D38-A95E-77FE-DE2E-677377D0BF06}"/>
              </a:ext>
            </a:extLst>
          </p:cNvPr>
          <p:cNvSpPr/>
          <p:nvPr/>
        </p:nvSpPr>
        <p:spPr>
          <a:xfrm>
            <a:off x="3899695" y="5535170"/>
            <a:ext cx="3377337" cy="59730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PHƯƠNG TRANG</a:t>
            </a:r>
          </a:p>
        </p:txBody>
      </p:sp>
    </p:spTree>
    <p:extLst>
      <p:ext uri="{BB962C8B-B14F-4D97-AF65-F5344CB8AC3E}">
        <p14:creationId xmlns:p14="http://schemas.microsoft.com/office/powerpoint/2010/main" val="128588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>
            <a:extLst>
              <a:ext uri="{FF2B5EF4-FFF2-40B4-BE49-F238E27FC236}">
                <a16:creationId xmlns:a16="http://schemas.microsoft.com/office/drawing/2014/main" id="{D96942F7-13EA-E28C-0AB7-8C029219E648}"/>
              </a:ext>
            </a:extLst>
          </p:cNvPr>
          <p:cNvSpPr txBox="1">
            <a:spLocks/>
          </p:cNvSpPr>
          <p:nvPr/>
        </p:nvSpPr>
        <p:spPr bwMode="gray">
          <a:xfrm>
            <a:off x="0" y="19964"/>
            <a:ext cx="11179281" cy="1087449"/>
          </a:xfrm>
          <a:prstGeom prst="rect">
            <a:avLst/>
          </a:prstGeom>
        </p:spPr>
        <p:txBody>
          <a:bodyPr/>
          <a:lstStyle>
            <a:lvl1pPr algn="l" defTabSz="91444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1800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DOANH THU ĐẠT ĐƯỢC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5D3CC5B-5520-3EE1-D9E7-4574EDFF53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639614"/>
              </p:ext>
            </p:extLst>
          </p:nvPr>
        </p:nvGraphicFramePr>
        <p:xfrm>
          <a:off x="505566" y="560439"/>
          <a:ext cx="11179280" cy="64913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3837">
                  <a:extLst>
                    <a:ext uri="{9D8B030D-6E8A-4147-A177-3AD203B41FA5}">
                      <a16:colId xmlns:a16="http://schemas.microsoft.com/office/drawing/2014/main" val="3875508141"/>
                    </a:ext>
                  </a:extLst>
                </a:gridCol>
                <a:gridCol w="1317598">
                  <a:extLst>
                    <a:ext uri="{9D8B030D-6E8A-4147-A177-3AD203B41FA5}">
                      <a16:colId xmlns:a16="http://schemas.microsoft.com/office/drawing/2014/main" val="3884753306"/>
                    </a:ext>
                  </a:extLst>
                </a:gridCol>
                <a:gridCol w="915306">
                  <a:extLst>
                    <a:ext uri="{9D8B030D-6E8A-4147-A177-3AD203B41FA5}">
                      <a16:colId xmlns:a16="http://schemas.microsoft.com/office/drawing/2014/main" val="1950374534"/>
                    </a:ext>
                  </a:extLst>
                </a:gridCol>
                <a:gridCol w="1181040">
                  <a:extLst>
                    <a:ext uri="{9D8B030D-6E8A-4147-A177-3AD203B41FA5}">
                      <a16:colId xmlns:a16="http://schemas.microsoft.com/office/drawing/2014/main" val="2094739493"/>
                    </a:ext>
                  </a:extLst>
                </a:gridCol>
                <a:gridCol w="1948716">
                  <a:extLst>
                    <a:ext uri="{9D8B030D-6E8A-4147-A177-3AD203B41FA5}">
                      <a16:colId xmlns:a16="http://schemas.microsoft.com/office/drawing/2014/main" val="1089208700"/>
                    </a:ext>
                  </a:extLst>
                </a:gridCol>
                <a:gridCol w="1948716">
                  <a:extLst>
                    <a:ext uri="{9D8B030D-6E8A-4147-A177-3AD203B41FA5}">
                      <a16:colId xmlns:a16="http://schemas.microsoft.com/office/drawing/2014/main" val="3735252179"/>
                    </a:ext>
                  </a:extLst>
                </a:gridCol>
                <a:gridCol w="1535351">
                  <a:extLst>
                    <a:ext uri="{9D8B030D-6E8A-4147-A177-3AD203B41FA5}">
                      <a16:colId xmlns:a16="http://schemas.microsoft.com/office/drawing/2014/main" val="568836087"/>
                    </a:ext>
                  </a:extLst>
                </a:gridCol>
                <a:gridCol w="1948716">
                  <a:extLst>
                    <a:ext uri="{9D8B030D-6E8A-4147-A177-3AD203B41FA5}">
                      <a16:colId xmlns:a16="http://schemas.microsoft.com/office/drawing/2014/main" val="3851771955"/>
                    </a:ext>
                  </a:extLst>
                </a:gridCol>
              </a:tblGrid>
              <a:tr h="373365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DỰ ÁN ĐÃ TRIỂN KHAI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002456"/>
                  </a:ext>
                </a:extLst>
              </a:tr>
              <a:tr h="468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8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 NAME</a:t>
                      </a:r>
                      <a:endParaRPr lang="en-US" sz="18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 NO</a:t>
                      </a:r>
                      <a:endParaRPr lang="en-US" sz="18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800" b="1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VỊ PHỤ TRÁCH</a:t>
                      </a:r>
                      <a:endParaRPr lang="vi-VN" sz="18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800" b="1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VỊ GIA CÔNG KHUÔN</a:t>
                      </a:r>
                      <a:endParaRPr lang="vi-VN" sz="18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800" b="1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VỊ ĐÚC NHỰA</a:t>
                      </a:r>
                      <a:endParaRPr lang="vi-VN" sz="18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 GIÁ</a:t>
                      </a:r>
                      <a:endParaRPr lang="en-US" sz="18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 SẢN PHẨM</a:t>
                      </a:r>
                      <a:endParaRPr lang="en-US" sz="18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94607774"/>
                  </a:ext>
                </a:extLst>
              </a:tr>
              <a:tr h="8824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 Panel Main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VL01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Vân Phong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 công toàn bộ khuôn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Vân Long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280,000,000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51435098"/>
                  </a:ext>
                </a:extLst>
              </a:tr>
              <a:tr h="8824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Fron_Vent_ Buttom_L-R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DN01-7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 Phú Việt Mold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 công toàn bộ khuôn</a:t>
                      </a:r>
                      <a:br>
                        <a:rPr 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HTVJ Lắp Ráp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 Phú Việt Plastic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115,500,000 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9954419"/>
                  </a:ext>
                </a:extLst>
              </a:tr>
              <a:tr h="8824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Chin_Vent_ Frame_L-R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DN01-12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 Phú Việt Mold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 công toàn bộ khuôn</a:t>
                      </a:r>
                      <a:br>
                        <a:rPr 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HTVJ Lắp Ráp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 Phú Việt Plastic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189,600,000</a:t>
                      </a:r>
                    </a:p>
                    <a:p>
                      <a:pPr algn="ctr" fontAlgn="b"/>
                      <a:r>
                        <a:rPr 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97226264"/>
                  </a:ext>
                </a:extLst>
              </a:tr>
              <a:tr h="8824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Case_Side_L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VASI01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Vân Phong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 công toàn bộ khuôn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Vân Long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231,803,000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88854934"/>
                  </a:ext>
                </a:extLst>
              </a:tr>
              <a:tr h="8824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Case_Side_R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VASI02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 Phú Việt Mold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 công toàn bộ khuôn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Vân Long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530,000,000 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28075243"/>
                  </a:ext>
                </a:extLst>
              </a:tr>
              <a:tr h="8824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 Guide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VASI03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HTVJ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 công toàn bộ khuôn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Vân Long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410,000,000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39726603"/>
                  </a:ext>
                </a:extLst>
              </a:tr>
            </a:tbl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C1314963-9E77-47E7-8B18-EAC36C03D9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3" t="19734" r="21963" b="8552"/>
          <a:stretch/>
        </p:blipFill>
        <p:spPr bwMode="auto">
          <a:xfrm rot="5400000">
            <a:off x="10292556" y="1505518"/>
            <a:ext cx="698500" cy="161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E494CED-C3D3-4B7E-B611-1D53A2B70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887" y="3547860"/>
            <a:ext cx="1554163" cy="68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39E1DCB-C8F8-43FE-9341-129C21E074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8" b="10200"/>
          <a:stretch/>
        </p:blipFill>
        <p:spPr bwMode="auto">
          <a:xfrm>
            <a:off x="9904412" y="2735904"/>
            <a:ext cx="1576388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FECA31C-AFD2-48CF-BD08-CBB5319F3D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44" t="58946" r="1670" b="27037"/>
          <a:stretch/>
        </p:blipFill>
        <p:spPr bwMode="auto">
          <a:xfrm>
            <a:off x="9925050" y="5152311"/>
            <a:ext cx="1565275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Hexagon 37">
            <a:extLst>
              <a:ext uri="{FF2B5EF4-FFF2-40B4-BE49-F238E27FC236}">
                <a16:creationId xmlns:a16="http://schemas.microsoft.com/office/drawing/2014/main" id="{7354CD45-5677-ED2A-FF87-A619207BFC1A}"/>
              </a:ext>
            </a:extLst>
          </p:cNvPr>
          <p:cNvSpPr/>
          <p:nvPr/>
        </p:nvSpPr>
        <p:spPr bwMode="gray">
          <a:xfrm>
            <a:off x="10980878" y="19964"/>
            <a:ext cx="1209535" cy="810754"/>
          </a:xfrm>
          <a:prstGeom prst="hexag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4500" b="1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1F78DAF2-B676-4158-9991-46E5B40070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4" t="27216" r="11563" b="33703"/>
          <a:stretch/>
        </p:blipFill>
        <p:spPr bwMode="auto">
          <a:xfrm>
            <a:off x="9811974" y="4421195"/>
            <a:ext cx="1678351" cy="59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DDF209AE-57F6-21C8-CEE2-F90C5A50C6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t="21404" r="4316" b="25102"/>
          <a:stretch/>
        </p:blipFill>
        <p:spPr bwMode="auto">
          <a:xfrm>
            <a:off x="10049284" y="5972930"/>
            <a:ext cx="1441041" cy="63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84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A26425E0-1DC0-45E2-B0AC-FE6C5DEFDE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131706"/>
              </p:ext>
            </p:extLst>
          </p:nvPr>
        </p:nvGraphicFramePr>
        <p:xfrm>
          <a:off x="516194" y="309716"/>
          <a:ext cx="11341508" cy="68580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4360">
                  <a:extLst>
                    <a:ext uri="{9D8B030D-6E8A-4147-A177-3AD203B41FA5}">
                      <a16:colId xmlns:a16="http://schemas.microsoft.com/office/drawing/2014/main" val="4068050304"/>
                    </a:ext>
                  </a:extLst>
                </a:gridCol>
                <a:gridCol w="1388043">
                  <a:extLst>
                    <a:ext uri="{9D8B030D-6E8A-4147-A177-3AD203B41FA5}">
                      <a16:colId xmlns:a16="http://schemas.microsoft.com/office/drawing/2014/main" val="4089527904"/>
                    </a:ext>
                  </a:extLst>
                </a:gridCol>
                <a:gridCol w="964243">
                  <a:extLst>
                    <a:ext uri="{9D8B030D-6E8A-4147-A177-3AD203B41FA5}">
                      <a16:colId xmlns:a16="http://schemas.microsoft.com/office/drawing/2014/main" val="3898692399"/>
                    </a:ext>
                  </a:extLst>
                </a:gridCol>
                <a:gridCol w="1244184">
                  <a:extLst>
                    <a:ext uri="{9D8B030D-6E8A-4147-A177-3AD203B41FA5}">
                      <a16:colId xmlns:a16="http://schemas.microsoft.com/office/drawing/2014/main" val="4153145380"/>
                    </a:ext>
                  </a:extLst>
                </a:gridCol>
                <a:gridCol w="2052901">
                  <a:extLst>
                    <a:ext uri="{9D8B030D-6E8A-4147-A177-3AD203B41FA5}">
                      <a16:colId xmlns:a16="http://schemas.microsoft.com/office/drawing/2014/main" val="2672768282"/>
                    </a:ext>
                  </a:extLst>
                </a:gridCol>
                <a:gridCol w="1617438">
                  <a:extLst>
                    <a:ext uri="{9D8B030D-6E8A-4147-A177-3AD203B41FA5}">
                      <a16:colId xmlns:a16="http://schemas.microsoft.com/office/drawing/2014/main" val="3651268948"/>
                    </a:ext>
                  </a:extLst>
                </a:gridCol>
                <a:gridCol w="1617438">
                  <a:extLst>
                    <a:ext uri="{9D8B030D-6E8A-4147-A177-3AD203B41FA5}">
                      <a16:colId xmlns:a16="http://schemas.microsoft.com/office/drawing/2014/main" val="2888255104"/>
                    </a:ext>
                  </a:extLst>
                </a:gridCol>
                <a:gridCol w="2052901">
                  <a:extLst>
                    <a:ext uri="{9D8B030D-6E8A-4147-A177-3AD203B41FA5}">
                      <a16:colId xmlns:a16="http://schemas.microsoft.com/office/drawing/2014/main" val="4231597447"/>
                    </a:ext>
                  </a:extLst>
                </a:gridCol>
              </a:tblGrid>
              <a:tr h="463689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CÁC DỰ ÁN ĐÃ TRIỂN KHAI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373234"/>
                  </a:ext>
                </a:extLst>
              </a:tr>
              <a:tr h="2906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rgbClr val="0070C0"/>
                          </a:solidFill>
                          <a:effectLst/>
                        </a:rPr>
                        <a:t>NO</a:t>
                      </a:r>
                      <a:endParaRPr lang="en-US" sz="20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rgbClr val="0070C0"/>
                          </a:solidFill>
                          <a:effectLst/>
                        </a:rPr>
                        <a:t>PART NAME</a:t>
                      </a:r>
                      <a:endParaRPr lang="en-US" sz="20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rgbClr val="0070C0"/>
                          </a:solidFill>
                          <a:effectLst/>
                        </a:rPr>
                        <a:t>PART NO</a:t>
                      </a:r>
                      <a:endParaRPr lang="en-US" sz="20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2000" b="1" u="none" strike="noStrike">
                          <a:solidFill>
                            <a:srgbClr val="0070C0"/>
                          </a:solidFill>
                          <a:effectLst/>
                        </a:rPr>
                        <a:t>ĐƠN VỊ PHỤ TRÁCH</a:t>
                      </a:r>
                      <a:endParaRPr lang="vi-VN" sz="20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2000" b="1" u="none" strike="noStrike">
                          <a:solidFill>
                            <a:srgbClr val="0070C0"/>
                          </a:solidFill>
                          <a:effectLst/>
                        </a:rPr>
                        <a:t>ĐƠN VỊ GIA CÔNG KHUÔN</a:t>
                      </a:r>
                      <a:endParaRPr lang="vi-VN" sz="20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2000" b="1" u="none" strike="noStrike">
                          <a:solidFill>
                            <a:srgbClr val="0070C0"/>
                          </a:solidFill>
                          <a:effectLst/>
                        </a:rPr>
                        <a:t>ĐƠN VỊ ĐÚC NHỰA</a:t>
                      </a:r>
                      <a:endParaRPr lang="vi-VN" sz="20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rgbClr val="0070C0"/>
                          </a:solidFill>
                          <a:effectLst/>
                        </a:rPr>
                        <a:t>BÁO GIÁ</a:t>
                      </a:r>
                      <a:endParaRPr lang="en-US" sz="20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rgbClr val="0070C0"/>
                          </a:solidFill>
                          <a:effectLst/>
                        </a:rPr>
                        <a:t>HÌNH ẢNH</a:t>
                      </a:r>
                      <a:endParaRPr lang="en-US" sz="20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03073911"/>
                  </a:ext>
                </a:extLst>
              </a:tr>
              <a:tr h="10959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TSK100_Frame_Right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VP05-1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An Phú Việt Mold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An Phú Việt</a:t>
                      </a:r>
                      <a:br>
                        <a:rPr lang="en-US" sz="2000" b="1" u="none" strike="noStrike">
                          <a:effectLst/>
                        </a:rPr>
                      </a:br>
                      <a:r>
                        <a:rPr lang="en-US" sz="2000" b="1" u="none" strike="noStrike">
                          <a:effectLst/>
                        </a:rPr>
                        <a:t>Gia công toàn bộ khuôn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Vân Long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552,200,000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11386490"/>
                  </a:ext>
                </a:extLst>
              </a:tr>
              <a:tr h="10959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Mold_Left_TSK100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VP05-2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An Phú Việt Mold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An Phú Việt </a:t>
                      </a:r>
                      <a:br>
                        <a:rPr lang="en-US" sz="2000" b="1" u="none" strike="noStrike">
                          <a:effectLst/>
                        </a:rPr>
                      </a:br>
                      <a:r>
                        <a:rPr lang="en-US" sz="2000" b="1" u="none" strike="noStrike">
                          <a:effectLst/>
                        </a:rPr>
                        <a:t>Gia công toàn bộ khuôn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Vân Long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624,000,000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27965657"/>
                  </a:ext>
                </a:extLst>
              </a:tr>
              <a:tr h="10959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Lloat Lever_</a:t>
                      </a:r>
                    </a:p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HF90284N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PD02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An Phú Việt Mold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An Phú Việt </a:t>
                      </a:r>
                      <a:br>
                        <a:rPr lang="en-US" sz="2000" b="1" u="none" strike="noStrike">
                          <a:effectLst/>
                        </a:rPr>
                      </a:br>
                      <a:r>
                        <a:rPr lang="en-US" sz="2000" b="1" u="none" strike="noStrike">
                          <a:effectLst/>
                        </a:rPr>
                        <a:t>Gia công toàn bộ khuôn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2000" b="1" u="none" strike="noStrike">
                          <a:effectLst/>
                        </a:rPr>
                        <a:t>Phương Đông</a:t>
                      </a:r>
                      <a:endParaRPr lang="vi-VN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156,000,000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35429595"/>
                  </a:ext>
                </a:extLst>
              </a:tr>
              <a:tr h="10959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HF9B189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PD03-1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An Phú Việt Mold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An Phú Việt </a:t>
                      </a:r>
                      <a:br>
                        <a:rPr lang="en-US" sz="2000" b="1" u="none" strike="noStrike">
                          <a:effectLst/>
                        </a:rPr>
                      </a:br>
                      <a:r>
                        <a:rPr lang="en-US" sz="2000" b="1" u="none" strike="noStrike">
                          <a:effectLst/>
                        </a:rPr>
                        <a:t>Gia công toàn bộ khuôn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2000" b="1" u="none" strike="noStrike">
                          <a:effectLst/>
                        </a:rPr>
                        <a:t>Phương Đông</a:t>
                      </a:r>
                      <a:endParaRPr lang="vi-VN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144,000,000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39505798"/>
                  </a:ext>
                </a:extLst>
              </a:tr>
              <a:tr h="10959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HF9B163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PD03-2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An Phú Việt Mold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An Phú Việt </a:t>
                      </a:r>
                      <a:br>
                        <a:rPr lang="en-US" sz="2000" b="1" u="none" strike="noStrike">
                          <a:effectLst/>
                        </a:rPr>
                      </a:br>
                      <a:r>
                        <a:rPr lang="en-US" sz="2000" b="1" u="none" strike="noStrike">
                          <a:effectLst/>
                        </a:rPr>
                        <a:t>Gia công toàn bộ khuôn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2000" b="1" u="none" strike="noStrike">
                          <a:effectLst/>
                        </a:rPr>
                        <a:t>Phương Đông</a:t>
                      </a:r>
                      <a:endParaRPr lang="vi-VN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135,000,000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69088138"/>
                  </a:ext>
                </a:extLst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77128151-12D6-44C7-703C-D8D9E32421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6" t="3529" r="22169"/>
          <a:stretch/>
        </p:blipFill>
        <p:spPr bwMode="auto">
          <a:xfrm rot="16200000">
            <a:off x="10298196" y="1480708"/>
            <a:ext cx="620622" cy="139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7028382-E4EF-AF69-DD17-2D9C330059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6" t="8440" r="8824"/>
          <a:stretch/>
        </p:blipFill>
        <p:spPr bwMode="auto">
          <a:xfrm rot="16200000">
            <a:off x="10346604" y="2629103"/>
            <a:ext cx="582083" cy="141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F73040-3223-CA72-B708-6E3B5F2DC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86097" y="3693779"/>
            <a:ext cx="649058" cy="135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2653DD3-D113-4C1D-B6CE-F46C2DD15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93994" y="6034397"/>
            <a:ext cx="687299" cy="96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E14FE24-4EE0-FA09-5569-8F1B57E3C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597" y="5114228"/>
            <a:ext cx="1072092" cy="62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Hexagon 24">
            <a:extLst>
              <a:ext uri="{FF2B5EF4-FFF2-40B4-BE49-F238E27FC236}">
                <a16:creationId xmlns:a16="http://schemas.microsoft.com/office/drawing/2014/main" id="{E7D59068-5B70-C1A4-327E-52088A1715EC}"/>
              </a:ext>
            </a:extLst>
          </p:cNvPr>
          <p:cNvSpPr/>
          <p:nvPr/>
        </p:nvSpPr>
        <p:spPr bwMode="gray">
          <a:xfrm>
            <a:off x="10942778" y="28575"/>
            <a:ext cx="1209535" cy="810754"/>
          </a:xfrm>
          <a:prstGeom prst="hexag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4500" b="1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0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4CF296F-D42B-9D2C-3611-EB6386F52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14777"/>
              </p:ext>
            </p:extLst>
          </p:nvPr>
        </p:nvGraphicFramePr>
        <p:xfrm>
          <a:off x="380206" y="147477"/>
          <a:ext cx="11429999" cy="67121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7515">
                  <a:extLst>
                    <a:ext uri="{9D8B030D-6E8A-4147-A177-3AD203B41FA5}">
                      <a16:colId xmlns:a16="http://schemas.microsoft.com/office/drawing/2014/main" val="3208229494"/>
                    </a:ext>
                  </a:extLst>
                </a:gridCol>
                <a:gridCol w="1398872">
                  <a:extLst>
                    <a:ext uri="{9D8B030D-6E8A-4147-A177-3AD203B41FA5}">
                      <a16:colId xmlns:a16="http://schemas.microsoft.com/office/drawing/2014/main" val="780175737"/>
                    </a:ext>
                  </a:extLst>
                </a:gridCol>
                <a:gridCol w="971765">
                  <a:extLst>
                    <a:ext uri="{9D8B030D-6E8A-4147-A177-3AD203B41FA5}">
                      <a16:colId xmlns:a16="http://schemas.microsoft.com/office/drawing/2014/main" val="3792533712"/>
                    </a:ext>
                  </a:extLst>
                </a:gridCol>
                <a:gridCol w="1253891">
                  <a:extLst>
                    <a:ext uri="{9D8B030D-6E8A-4147-A177-3AD203B41FA5}">
                      <a16:colId xmlns:a16="http://schemas.microsoft.com/office/drawing/2014/main" val="2174959969"/>
                    </a:ext>
                  </a:extLst>
                </a:gridCol>
                <a:gridCol w="2068920">
                  <a:extLst>
                    <a:ext uri="{9D8B030D-6E8A-4147-A177-3AD203B41FA5}">
                      <a16:colId xmlns:a16="http://schemas.microsoft.com/office/drawing/2014/main" val="1033323326"/>
                    </a:ext>
                  </a:extLst>
                </a:gridCol>
                <a:gridCol w="1630058">
                  <a:extLst>
                    <a:ext uri="{9D8B030D-6E8A-4147-A177-3AD203B41FA5}">
                      <a16:colId xmlns:a16="http://schemas.microsoft.com/office/drawing/2014/main" val="3116478120"/>
                    </a:ext>
                  </a:extLst>
                </a:gridCol>
                <a:gridCol w="1902928">
                  <a:extLst>
                    <a:ext uri="{9D8B030D-6E8A-4147-A177-3AD203B41FA5}">
                      <a16:colId xmlns:a16="http://schemas.microsoft.com/office/drawing/2014/main" val="845698621"/>
                    </a:ext>
                  </a:extLst>
                </a:gridCol>
                <a:gridCol w="1796050">
                  <a:extLst>
                    <a:ext uri="{9D8B030D-6E8A-4147-A177-3AD203B41FA5}">
                      <a16:colId xmlns:a16="http://schemas.microsoft.com/office/drawing/2014/main" val="3434237154"/>
                    </a:ext>
                  </a:extLst>
                </a:gridCol>
              </a:tblGrid>
              <a:tr h="589539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rgbClr val="0070C0"/>
                          </a:solidFill>
                          <a:effectLst/>
                        </a:rPr>
                        <a:t>CÁC DỰ ÁN ĐÃ TRIỂN KHAI</a:t>
                      </a:r>
                      <a:endParaRPr lang="en-US" sz="20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74172"/>
                  </a:ext>
                </a:extLst>
              </a:tr>
              <a:tr h="8829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rgbClr val="0070C0"/>
                          </a:solidFill>
                          <a:effectLst/>
                        </a:rPr>
                        <a:t>NO</a:t>
                      </a:r>
                      <a:endParaRPr lang="en-US" sz="20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rgbClr val="0070C0"/>
                          </a:solidFill>
                          <a:effectLst/>
                        </a:rPr>
                        <a:t>PART NAME</a:t>
                      </a:r>
                      <a:endParaRPr lang="en-US" sz="20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rgbClr val="0070C0"/>
                          </a:solidFill>
                          <a:effectLst/>
                        </a:rPr>
                        <a:t>PART NO</a:t>
                      </a:r>
                      <a:endParaRPr lang="en-US" sz="20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2000" b="1" u="none" strike="noStrike">
                          <a:solidFill>
                            <a:srgbClr val="0070C0"/>
                          </a:solidFill>
                          <a:effectLst/>
                        </a:rPr>
                        <a:t>ĐƠN VỊ PHỤ TRÁCH</a:t>
                      </a:r>
                      <a:endParaRPr lang="vi-VN" sz="20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2000" b="1" u="none" strike="noStrike">
                          <a:solidFill>
                            <a:srgbClr val="0070C0"/>
                          </a:solidFill>
                          <a:effectLst/>
                        </a:rPr>
                        <a:t>ĐƠN VỊ GIA CÔNG KHUÔN</a:t>
                      </a:r>
                      <a:endParaRPr lang="vi-VN" sz="20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2000" b="1" u="none" strike="noStrike">
                          <a:solidFill>
                            <a:srgbClr val="0070C0"/>
                          </a:solidFill>
                          <a:effectLst/>
                        </a:rPr>
                        <a:t>ĐƠN VỊ ĐÚC NHỰA</a:t>
                      </a:r>
                      <a:endParaRPr lang="vi-VN" sz="20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rgbClr val="0070C0"/>
                          </a:solidFill>
                          <a:effectLst/>
                        </a:rPr>
                        <a:t>BÁO GIÁ</a:t>
                      </a:r>
                      <a:endParaRPr lang="en-US" sz="20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rgbClr val="0070C0"/>
                          </a:solidFill>
                          <a:effectLst/>
                        </a:rPr>
                        <a:t>HÌNH ẢNH</a:t>
                      </a:r>
                      <a:endParaRPr lang="en-US" sz="20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68097466"/>
                  </a:ext>
                </a:extLst>
              </a:tr>
              <a:tr h="8829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Adjustment Block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PD05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An Phú Việt Mold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An Phú Việt </a:t>
                      </a:r>
                      <a:br>
                        <a:rPr lang="en-US" sz="2000" b="1" u="none" strike="noStrike">
                          <a:effectLst/>
                        </a:rPr>
                      </a:br>
                      <a:r>
                        <a:rPr lang="en-US" sz="2000" b="1" u="none" strike="noStrike">
                          <a:effectLst/>
                        </a:rPr>
                        <a:t>Gia công toàn bộ khuôn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Vân Phong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65,000,000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43590894"/>
                  </a:ext>
                </a:extLst>
              </a:tr>
              <a:tr h="8829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Receptacle Holder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PD06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An Phú Việt Mold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An Phú Việt </a:t>
                      </a:r>
                      <a:br>
                        <a:rPr lang="en-US" sz="2000" b="1" u="none" strike="noStrike">
                          <a:effectLst/>
                        </a:rPr>
                      </a:br>
                      <a:r>
                        <a:rPr lang="en-US" sz="2000" b="1" u="none" strike="noStrike">
                          <a:effectLst/>
                        </a:rPr>
                        <a:t>Gia công toàn bộ khuôn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Vân Phong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85,000,000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2752400"/>
                  </a:ext>
                </a:extLst>
              </a:tr>
              <a:tr h="8829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DR_YZK 39PL_7176-7825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ABCD19-1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An Phú Việt Mold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Vân Phong gia công Core, cavity, Ins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>
                          <a:effectLst/>
                        </a:rPr>
                        <a:t>An Phú Việt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173,500,000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80219865"/>
                  </a:ext>
                </a:extLst>
              </a:tr>
              <a:tr h="6162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APV đặt hàng An Bình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1,155,325,520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 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6841453"/>
                  </a:ext>
                </a:extLst>
              </a:tr>
              <a:tr h="6162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APV đặt hàng HTVJ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488,989,704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 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42379893"/>
                  </a:ext>
                </a:extLst>
              </a:tr>
              <a:tr h="6162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APV đặt hàng Kyodai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101,273,760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 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9505422"/>
                  </a:ext>
                </a:extLst>
              </a:tr>
              <a:tr h="6162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 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2500" b="1" u="none" strike="noStrike">
                          <a:solidFill>
                            <a:srgbClr val="FF0000"/>
                          </a:solidFill>
                          <a:effectLst/>
                        </a:rPr>
                        <a:t>TỔNG DOANH THU TRONG DỰ ÁN</a:t>
                      </a:r>
                      <a:endParaRPr lang="en-US" sz="25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u="none" strike="noStrike">
                          <a:solidFill>
                            <a:srgbClr val="FF0000"/>
                          </a:solidFill>
                          <a:effectLst/>
                        </a:rPr>
                        <a:t>5,437,192,842</a:t>
                      </a:r>
                      <a:endParaRPr lang="en-US" sz="25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u="none" strike="noStrike">
                          <a:effectLst/>
                        </a:rPr>
                        <a:t> </a:t>
                      </a:r>
                      <a:endParaRPr lang="en-US" sz="2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652331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CFB03CF-E693-000B-3357-E842607AAF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05843" y="2480886"/>
            <a:ext cx="1032428" cy="923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605CCE-A25E-49BD-0F7E-77C6F445B7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9" t="30694" r="13211" b="24214"/>
          <a:stretch/>
        </p:blipFill>
        <p:spPr bwMode="auto">
          <a:xfrm>
            <a:off x="10137229" y="3454788"/>
            <a:ext cx="1080460" cy="82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A2F429-3747-4BEC-BD1B-617839F49F4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5A5A5A"/>
              </a:clrFrom>
              <a:clrTo>
                <a:srgbClr val="5A5A5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05843" y="1571280"/>
            <a:ext cx="1145837" cy="909605"/>
          </a:xfrm>
          <a:prstGeom prst="rect">
            <a:avLst/>
          </a:prstGeom>
        </p:spPr>
      </p:pic>
      <p:sp>
        <p:nvSpPr>
          <p:cNvPr id="2" name="Hexagon 1">
            <a:extLst>
              <a:ext uri="{FF2B5EF4-FFF2-40B4-BE49-F238E27FC236}">
                <a16:creationId xmlns:a16="http://schemas.microsoft.com/office/drawing/2014/main" id="{63BE24D3-6286-A65E-5FD7-B44CE143C1FB}"/>
              </a:ext>
            </a:extLst>
          </p:cNvPr>
          <p:cNvSpPr/>
          <p:nvPr/>
        </p:nvSpPr>
        <p:spPr bwMode="gray">
          <a:xfrm>
            <a:off x="10942778" y="28575"/>
            <a:ext cx="1209535" cy="810754"/>
          </a:xfrm>
          <a:prstGeom prst="hexag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4500" b="1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51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BEMAN">
  <a:themeElements>
    <a:clrScheme name="LEBEMAN">
      <a:dk1>
        <a:srgbClr val="09244C"/>
      </a:dk1>
      <a:lt1>
        <a:srgbClr val="FFFFFF"/>
      </a:lt1>
      <a:dk2>
        <a:srgbClr val="09244C"/>
      </a:dk2>
      <a:lt2>
        <a:srgbClr val="B3E900"/>
      </a:lt2>
      <a:accent1>
        <a:srgbClr val="009CDA"/>
      </a:accent1>
      <a:accent2>
        <a:srgbClr val="AED8EF"/>
      </a:accent2>
      <a:accent3>
        <a:srgbClr val="D9ECF8"/>
      </a:accent3>
      <a:accent4>
        <a:srgbClr val="C6C8CA"/>
      </a:accent4>
      <a:accent5>
        <a:srgbClr val="77787B"/>
      </a:accent5>
      <a:accent6>
        <a:srgbClr val="B3E900"/>
      </a:accent6>
      <a:hlink>
        <a:srgbClr val="B3E900"/>
      </a:hlink>
      <a:folHlink>
        <a:srgbClr val="77787B"/>
      </a:folHlink>
    </a:clrScheme>
    <a:fontScheme name="Segoe UI Semibold &amp; Regular">
      <a:majorFont>
        <a:latin typeface="Segoe UI Semibold"/>
        <a:ea typeface=""/>
        <a:cs typeface="Segoe UI Black"/>
      </a:majorFont>
      <a:minorFont>
        <a:latin typeface="Segoe UI"/>
        <a:ea typeface=""/>
        <a:cs typeface="Segoe U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1"/>
        </a:solidFill>
        <a:ln>
          <a:noFill/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Larissa">
  <a:themeElements>
    <a:clrScheme name="LEBEMAN">
      <a:dk1>
        <a:srgbClr val="09244C"/>
      </a:dk1>
      <a:lt1>
        <a:srgbClr val="FFFFFF"/>
      </a:lt1>
      <a:dk2>
        <a:srgbClr val="09244C"/>
      </a:dk2>
      <a:lt2>
        <a:srgbClr val="B3E900"/>
      </a:lt2>
      <a:accent1>
        <a:srgbClr val="009CDA"/>
      </a:accent1>
      <a:accent2>
        <a:srgbClr val="AED8EF"/>
      </a:accent2>
      <a:accent3>
        <a:srgbClr val="D9ECF8"/>
      </a:accent3>
      <a:accent4>
        <a:srgbClr val="C6C8CA"/>
      </a:accent4>
      <a:accent5>
        <a:srgbClr val="77787B"/>
      </a:accent5>
      <a:accent6>
        <a:srgbClr val="B3E900"/>
      </a:accent6>
      <a:hlink>
        <a:srgbClr val="B3E900"/>
      </a:hlink>
      <a:folHlink>
        <a:srgbClr val="77787B"/>
      </a:folHlink>
    </a:clrScheme>
    <a:fontScheme name="Segoe UI Semibold &amp; Regular">
      <a:majorFont>
        <a:latin typeface="Segoe UI Semibold"/>
        <a:ea typeface=""/>
        <a:cs typeface="Segoe UI Black"/>
      </a:majorFont>
      <a:minorFont>
        <a:latin typeface="Segoe UI"/>
        <a:ea typeface=""/>
        <a:cs typeface="Segoe U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EBEMAN">
      <a:dk1>
        <a:srgbClr val="09244C"/>
      </a:dk1>
      <a:lt1>
        <a:srgbClr val="FFFFFF"/>
      </a:lt1>
      <a:dk2>
        <a:srgbClr val="09244C"/>
      </a:dk2>
      <a:lt2>
        <a:srgbClr val="B3E900"/>
      </a:lt2>
      <a:accent1>
        <a:srgbClr val="009CDA"/>
      </a:accent1>
      <a:accent2>
        <a:srgbClr val="AED8EF"/>
      </a:accent2>
      <a:accent3>
        <a:srgbClr val="D9ECF8"/>
      </a:accent3>
      <a:accent4>
        <a:srgbClr val="C6C8CA"/>
      </a:accent4>
      <a:accent5>
        <a:srgbClr val="77787B"/>
      </a:accent5>
      <a:accent6>
        <a:srgbClr val="B3E900"/>
      </a:accent6>
      <a:hlink>
        <a:srgbClr val="B3E900"/>
      </a:hlink>
      <a:folHlink>
        <a:srgbClr val="77787B"/>
      </a:folHlink>
    </a:clrScheme>
    <a:fontScheme name="Segoe UI Semibold &amp; Regular">
      <a:majorFont>
        <a:latin typeface="Segoe UI Semibold"/>
        <a:ea typeface=""/>
        <a:cs typeface="Segoe UI Black"/>
      </a:majorFont>
      <a:minorFont>
        <a:latin typeface="Segoe UI"/>
        <a:ea typeface=""/>
        <a:cs typeface="Segoe U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15875</TotalTime>
  <Words>1045</Words>
  <Application>Microsoft Office PowerPoint</Application>
  <PresentationFormat>Custom</PresentationFormat>
  <Paragraphs>313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Garamond</vt:lpstr>
      <vt:lpstr>Open Sans</vt:lpstr>
      <vt:lpstr>Symbol</vt:lpstr>
      <vt:lpstr>Times New Roman</vt:lpstr>
      <vt:lpstr>LEBEMAN</vt:lpstr>
      <vt:lpstr>Organic</vt:lpstr>
      <vt:lpstr>PowerPoint Presentation</vt:lpstr>
      <vt:lpstr>NỘI DUNG BÁO CÁO</vt:lpstr>
      <vt:lpstr>PowerPoint Presentation</vt:lpstr>
      <vt:lpstr>1. MỤC ĐÍCH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You Exec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 Template</dc:title>
  <dc:subject/>
  <dc:creator>You Exec</dc:creator>
  <cp:keywords/>
  <dc:description/>
  <cp:lastModifiedBy>Nguyen Truong Minh</cp:lastModifiedBy>
  <cp:revision>463</cp:revision>
  <cp:lastPrinted>2022-12-10T01:32:41Z</cp:lastPrinted>
  <dcterms:created xsi:type="dcterms:W3CDTF">2016-03-15T10:14:04Z</dcterms:created>
  <dcterms:modified xsi:type="dcterms:W3CDTF">2023-04-26T06:26:56Z</dcterms:modified>
  <cp:category/>
</cp:coreProperties>
</file>