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jpg"/>
  <Override PartName="/ppt/media/image24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sldIdLst>
    <p:sldId id="256" r:id="rId2"/>
    <p:sldId id="269" r:id="rId3"/>
    <p:sldId id="268" r:id="rId4"/>
    <p:sldId id="2642" r:id="rId5"/>
    <p:sldId id="2640" r:id="rId6"/>
    <p:sldId id="259" r:id="rId7"/>
    <p:sldId id="2633" r:id="rId8"/>
    <p:sldId id="262" r:id="rId9"/>
    <p:sldId id="2634" r:id="rId10"/>
    <p:sldId id="260" r:id="rId11"/>
    <p:sldId id="264" r:id="rId12"/>
    <p:sldId id="2641" r:id="rId13"/>
    <p:sldId id="273" r:id="rId14"/>
    <p:sldId id="274" r:id="rId15"/>
    <p:sldId id="275" r:id="rId16"/>
    <p:sldId id="2636" r:id="rId17"/>
    <p:sldId id="2638" r:id="rId18"/>
    <p:sldId id="2637" r:id="rId19"/>
    <p:sldId id="2639" r:id="rId20"/>
    <p:sldId id="2643" r:id="rId21"/>
    <p:sldId id="2618" r:id="rId22"/>
    <p:sldId id="2619" r:id="rId23"/>
    <p:sldId id="2622" r:id="rId24"/>
    <p:sldId id="2644" r:id="rId25"/>
    <p:sldId id="267" r:id="rId2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CC"/>
    <a:srgbClr val="66FFFF"/>
    <a:srgbClr val="FFCC99"/>
    <a:srgbClr val="0000FF"/>
    <a:srgbClr val="FF5050"/>
    <a:srgbClr val="FF0000"/>
    <a:srgbClr val="99CC00"/>
    <a:srgbClr val="33CC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249" autoAdjust="0"/>
  </p:normalViewPr>
  <p:slideViewPr>
    <p:cSldViewPr snapToGrid="0">
      <p:cViewPr varScale="1">
        <p:scale>
          <a:sx n="111" d="100"/>
          <a:sy n="111" d="100"/>
        </p:scale>
        <p:origin x="168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25701807166417E-2"/>
          <c:y val="4.2346836539677281E-2"/>
          <c:w val="0.90173986451438881"/>
          <c:h val="0.914213125447037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FFFF"/>
                  </a:gs>
                  <a:gs pos="50000">
                    <a:prstClr val="white"/>
                  </a:gs>
                  <a:gs pos="100000">
                    <a:srgbClr val="00FFFF"/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E-4C80-AE2A-0E7D56855026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92D050"/>
                  </a:gs>
                  <a:gs pos="50000">
                    <a:schemeClr val="bg1"/>
                  </a:gs>
                  <a:gs pos="100000">
                    <a:srgbClr val="92D050"/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0E-4C80-AE2A-0E7D5685502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 dirty="0"/>
                      <a:t>85%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A0E-4C80-AE2A-0E7D56855026}"/>
                </c:ext>
              </c:extLst>
            </c:dLbl>
            <c:dLbl>
              <c:idx val="1"/>
              <c:layout>
                <c:manualLayout>
                  <c:x val="-1.9213678583037672E-2"/>
                  <c:y val="-1.4038206027806831E-2"/>
                </c:manualLayout>
              </c:layout>
              <c:tx>
                <c:rich>
                  <a:bodyPr/>
                  <a:lstStyle/>
                  <a:p>
                    <a:fld id="{513B9F9C-25B6-43D7-82B4-053CF321746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0E-4C80-AE2A-0E7D56855026}"/>
                </c:ext>
              </c:extLst>
            </c:dLbl>
            <c:dLbl>
              <c:idx val="2"/>
              <c:layout>
                <c:manualLayout>
                  <c:x val="1.912471780026582E-3"/>
                  <c:y val="-2.105747957493426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88.6%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90001460462664"/>
                      <c:h val="0.158923194266238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2A0E-4C80-AE2A-0E7D5685502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1">
                  <c:v>Mục tiêu </c:v>
                </c:pt>
                <c:pt idx="2">
                  <c:v>Sau cải tiến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85</c:v>
                </c:pt>
                <c:pt idx="1">
                  <c:v>88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0E-4C80-AE2A-0E7D568550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75619840"/>
        <c:axId val="190872320"/>
      </c:barChart>
      <c:catAx>
        <c:axId val="275619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90872320"/>
        <c:crossesAt val="0"/>
        <c:auto val="1"/>
        <c:lblAlgn val="ctr"/>
        <c:lblOffset val="100"/>
        <c:noMultiLvlLbl val="0"/>
      </c:catAx>
      <c:valAx>
        <c:axId val="190872320"/>
        <c:scaling>
          <c:orientation val="minMax"/>
          <c:max val="10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19840"/>
        <c:crosses val="autoZero"/>
        <c:crossBetween val="between"/>
        <c:majorUnit val="10"/>
        <c:min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25701807166417E-2"/>
          <c:y val="4.2346836539677281E-2"/>
          <c:w val="0.90173986451438881"/>
          <c:h val="0.921277319860070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rgbClr val="FF000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FFFF"/>
                  </a:gs>
                  <a:gs pos="50000">
                    <a:prstClr val="white"/>
                  </a:gs>
                  <a:gs pos="100000">
                    <a:srgbClr val="00FFFF"/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0E4-4D58-8955-849127DE8D4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92D050"/>
                  </a:gs>
                  <a:gs pos="50000">
                    <a:schemeClr val="bg1"/>
                  </a:gs>
                  <a:gs pos="100000">
                    <a:srgbClr val="92D050"/>
                  </a:gs>
                </a:gsLst>
                <a:lin ang="10800000" scaled="1"/>
                <a:tileRect/>
              </a:gra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E4-4D58-8955-849127DE8D4F}"/>
              </c:ext>
            </c:extLst>
          </c:dPt>
          <c:dLbls>
            <c:dLbl>
              <c:idx val="0"/>
              <c:layout>
                <c:manualLayout>
                  <c:x val="2.4042047068644885E-2"/>
                  <c:y val="-1.40380492142109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1,400,000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77820455512254"/>
                      <c:h val="0.204187791209055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80E4-4D58-8955-849127DE8D4F}"/>
                </c:ext>
              </c:extLst>
            </c:dLbl>
            <c:dLbl>
              <c:idx val="1"/>
              <c:layout>
                <c:manualLayout>
                  <c:x val="1.2244819341407287E-2"/>
                  <c:y val="-1.638931924788410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1,575,963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775638801671225"/>
                      <c:h val="0.1589230716890803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0E4-4D58-8955-849127DE8D4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Mục tiêu </c:v>
                </c:pt>
                <c:pt idx="1">
                  <c:v>Sau cải tiến 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1400000</c:v>
                </c:pt>
                <c:pt idx="1">
                  <c:v>1575963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E4-4D58-8955-849127DE8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75619840"/>
        <c:axId val="190872320"/>
      </c:barChart>
      <c:catAx>
        <c:axId val="275619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90872320"/>
        <c:crossesAt val="0"/>
        <c:auto val="1"/>
        <c:lblAlgn val="ctr"/>
        <c:lblOffset val="100"/>
        <c:noMultiLvlLbl val="0"/>
      </c:catAx>
      <c:valAx>
        <c:axId val="190872320"/>
        <c:scaling>
          <c:orientation val="minMax"/>
          <c:max val="200000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619840"/>
        <c:crosses val="autoZero"/>
        <c:crossBetween val="between"/>
        <c:majorUnit val="500000"/>
        <c:min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0.1923</cdr:x>
      <cdr:y>0.17569</cdr:y>
    </cdr:from>
    <cdr:to>
      <cdr:x>0.73393</cdr:x>
      <cdr:y>0.17569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3286682-79E4-9D0C-CB86-81206B541D15}"/>
            </a:ext>
          </a:extLst>
        </cdr:cNvPr>
        <cdr:cNvCxnSpPr/>
      </cdr:nvCxnSpPr>
      <cdr:spPr>
        <a:xfrm xmlns:a="http://schemas.openxmlformats.org/drawingml/2006/main">
          <a:off x="942771" y="463435"/>
          <a:ext cx="2655384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0.1923</cdr:x>
      <cdr:y>0.14318</cdr:y>
    </cdr:from>
    <cdr:to>
      <cdr:x>0.5</cdr:x>
      <cdr:y>0.14318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E2315433-1653-D4E5-D9A5-6D6B6591DE86}"/>
            </a:ext>
          </a:extLst>
        </cdr:cNvPr>
        <cdr:cNvCxnSpPr/>
      </cdr:nvCxnSpPr>
      <cdr:spPr>
        <a:xfrm xmlns:a="http://schemas.openxmlformats.org/drawingml/2006/main">
          <a:off x="942771" y="377672"/>
          <a:ext cx="1508507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206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0.56925</cdr:x>
      <cdr:y>0.14298</cdr:y>
    </cdr:from>
    <cdr:to>
      <cdr:x>0.77163</cdr:x>
      <cdr:y>0.14298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7B7DA27E-5AF8-E5B9-D9CF-5BD4908C4BA6}"/>
            </a:ext>
          </a:extLst>
        </cdr:cNvPr>
        <cdr:cNvCxnSpPr/>
      </cdr:nvCxnSpPr>
      <cdr:spPr>
        <a:xfrm xmlns:a="http://schemas.openxmlformats.org/drawingml/2006/main" flipH="1">
          <a:off x="2790759" y="377154"/>
          <a:ext cx="992221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206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0.18833</cdr:x>
      <cdr:y>0.31214</cdr:y>
    </cdr:from>
    <cdr:to>
      <cdr:x>0.72996</cdr:x>
      <cdr:y>0.31214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3286682-79E4-9D0C-CB86-81206B541D15}"/>
            </a:ext>
          </a:extLst>
        </cdr:cNvPr>
        <cdr:cNvCxnSpPr/>
      </cdr:nvCxnSpPr>
      <cdr:spPr>
        <a:xfrm xmlns:a="http://schemas.openxmlformats.org/drawingml/2006/main">
          <a:off x="923307" y="823351"/>
          <a:ext cx="2655371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0.44028</cdr:x>
      <cdr:y>0.23516</cdr:y>
    </cdr:from>
    <cdr:to>
      <cdr:x>0.7715</cdr:x>
      <cdr:y>0.23516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7B7DA27E-5AF8-E5B9-D9CF-5BD4908C4BA6}"/>
            </a:ext>
          </a:extLst>
        </cdr:cNvPr>
        <cdr:cNvCxnSpPr/>
      </cdr:nvCxnSpPr>
      <cdr:spPr>
        <a:xfrm xmlns:a="http://schemas.openxmlformats.org/drawingml/2006/main" flipH="1">
          <a:off x="1874359" y="615182"/>
          <a:ext cx="1410104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00206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91CE-4337-4FFA-8AF9-644F5745A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05561-FD79-B9D7-C8ED-76E90274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29BC-0F13-CC5E-F3E4-276C81CA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9C50-B7A0-8880-2473-21C4D768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2129-AF82-4D47-3B50-90F4EF894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11FE0-356F-EB0B-F4B1-CB3625E3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FE141-6466-5996-8827-F64D66C31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0070-C1A0-C454-9303-E1E7779A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939A0-CFB0-FF68-3B79-86E820D0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8FD6-5422-E193-F8B5-A2D00355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5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8DBAD-DF39-B74F-2BF6-CE0ADA935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3538F-359A-B9B1-05C2-13ED9B729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54201-31C9-FC6E-B4AC-B92EAF6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BC37-A2DC-EB02-E7C3-E2A8CF66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20BB9-13FB-353A-A1E0-83C862CE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3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5710-4B0E-9DF5-7E45-A12F3DAB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29A76-EF28-9BAA-D0C8-B238BA030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38814-D8E7-A6AD-668D-4BA06F93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8AE76-DA45-B04B-AC67-45541514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958B-DB2F-5830-49B1-ABA69FAB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8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8BC2-D2BC-98F8-FC07-07CA73A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D790C-E7BA-6EE5-1634-6B425A8A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C45A0-9D0A-6304-B181-0F71DD28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455AD-1842-86F0-93B5-4AFBEE331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0CEA9-E8D8-B48A-67AF-1C133C12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3939-8963-9400-120D-B9F38E54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A467-7793-DC97-9B62-C36D0610D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56F88-8C72-F171-A5D5-32A4A954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87B16-8647-9FA2-6E5A-38AEF713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C0C97-81DA-2D4E-4BED-61CD1D16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C9A55-7522-8B8A-D35E-0D935BFD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5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AFCF-DDCA-C5E9-F934-7B53FA79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B3A0-54DD-77BF-7BF6-3C87B040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8238E-4BE3-171B-582F-EBD614394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B3F75-B9A9-14D9-FAFF-46C0DA7A9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8B09AE-E916-9EF7-B640-517ADF70C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29C4C-4A5E-A762-5DC6-1B963DEB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8651B-DE0A-D93B-3E7B-850C2679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1C467-D974-4C98-F6CF-0ACD861A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2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F1D3-8197-F784-F58E-E10DB79F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79FD3-32FC-E3BA-3ED3-402A397A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0C261-95F3-4EDE-82AF-8F93190F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CCCA8-4FBD-7BCE-7518-E1AE1883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5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C411C-7DCB-D7DB-5568-E184CE45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807CC-BB45-D771-80E4-F1EA1FB8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85F98-8257-290C-48AF-291FBED5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8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B9F7-3D4E-D868-FB05-71F168A7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7F64-B9F2-4FD5-A418-50F1B9F44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F9FF5-E089-900A-CBEE-287FFFBD1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0478E-7460-B421-0EEE-33AD1BDF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92BB0-517E-D9B6-63C4-A2ED2012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E78F1-70F0-D966-932A-E8374309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5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95C1-00D1-3CD0-8A8B-B2E65634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D2BA6-36D1-2881-73E3-F09CD50C6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EBC4C-A704-4607-6E35-70E7AE9EC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02364-8223-343C-436C-0BD7899F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35BED-FB94-40C2-761F-CBFD55E9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ADFC1-DBE3-2A90-3506-12BD9031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3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A0097A-F689-66FD-5A4E-680C18C9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9E0B-4D64-C0CA-65FC-F3724D87E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8EA99-D2C2-1EE7-624D-168A00532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DD096-E29D-44D7-8C2B-EE2345F5DCA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38C1-BDE6-FF22-4246-A031793ED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669BA-B826-C768-908A-18DE6A835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5BB7-1D59-47A3-912B-4B6B396B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image" Target="../media/image4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://www.technokom.com.vn/" TargetMode="External"/><Relationship Id="rId24" Type="http://schemas.openxmlformats.org/officeDocument/2006/relationships/image" Target="../media/image24.jp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jp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60D398-2224-D002-D63C-099126BBAC31}"/>
              </a:ext>
            </a:extLst>
          </p:cNvPr>
          <p:cNvSpPr/>
          <p:nvPr/>
        </p:nvSpPr>
        <p:spPr>
          <a:xfrm>
            <a:off x="-37286" y="1733229"/>
            <a:ext cx="9158064" cy="264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VASI CEO SUMMIT 2023 – LẦN THỨ 1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“KINH NGHIỆM TỪ TECHNOKOM, THÀNH VIÊN SÁNG LẬP MẠNG LƯỚI CHUYỂN ĐỔI LEAN.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539DC-A743-1AB2-2261-82AEE4177E6B}"/>
              </a:ext>
            </a:extLst>
          </p:cNvPr>
          <p:cNvSpPr/>
          <p:nvPr/>
        </p:nvSpPr>
        <p:spPr>
          <a:xfrm>
            <a:off x="4572000" y="4380467"/>
            <a:ext cx="4290647" cy="492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sz="2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52C991B-9650-F6AC-EECA-7F1D5DE11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28733" y="126789"/>
            <a:ext cx="1671487" cy="6020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D83F61-E69C-ED34-8F03-65FFB5417B95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0FDDB881-9D46-DCB4-8FD5-DEF30679F06D}"/>
              </a:ext>
            </a:extLst>
          </p:cNvPr>
          <p:cNvSpPr/>
          <p:nvPr/>
        </p:nvSpPr>
        <p:spPr>
          <a:xfrm>
            <a:off x="1785257" y="71400"/>
            <a:ext cx="7230010" cy="71120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TY CỔ PHẦN TECHNOKOM</a:t>
            </a:r>
          </a:p>
        </p:txBody>
      </p:sp>
    </p:spTree>
    <p:extLst>
      <p:ext uri="{BB962C8B-B14F-4D97-AF65-F5344CB8AC3E}">
        <p14:creationId xmlns:p14="http://schemas.microsoft.com/office/powerpoint/2010/main" val="47120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7D21112-C070-6DB4-E05E-4B6216CDA987}"/>
              </a:ext>
            </a:extLst>
          </p:cNvPr>
          <p:cNvSpPr/>
          <p:nvPr/>
        </p:nvSpPr>
        <p:spPr>
          <a:xfrm>
            <a:off x="-22248" y="700998"/>
            <a:ext cx="9144000" cy="61126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73409"/>
            <a:ext cx="1203547" cy="50968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B1CDE7-76AD-74C1-76E4-5B3C0BA83852}"/>
              </a:ext>
            </a:extLst>
          </p:cNvPr>
          <p:cNvCxnSpPr/>
          <p:nvPr/>
        </p:nvCxnSpPr>
        <p:spPr>
          <a:xfrm>
            <a:off x="142698" y="664244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CBEDA24-FDC8-CEE9-CBC8-65B7548D0F32}"/>
              </a:ext>
            </a:extLst>
          </p:cNvPr>
          <p:cNvSpPr/>
          <p:nvPr/>
        </p:nvSpPr>
        <p:spPr>
          <a:xfrm>
            <a:off x="2649616" y="980111"/>
            <a:ext cx="3887266" cy="1603224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4546D9-F26C-6D01-B051-66EFAD248708}"/>
              </a:ext>
            </a:extLst>
          </p:cNvPr>
          <p:cNvSpPr/>
          <p:nvPr/>
        </p:nvSpPr>
        <p:spPr>
          <a:xfrm>
            <a:off x="1280267" y="4245512"/>
            <a:ext cx="2028920" cy="2087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1.Quá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APQP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2.Quá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3.Quá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4.Quá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chất lượng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21D9C7-2F84-57B4-9803-327BBEDAE0D5}"/>
              </a:ext>
            </a:extLst>
          </p:cNvPr>
          <p:cNvSpPr/>
          <p:nvPr/>
        </p:nvSpPr>
        <p:spPr>
          <a:xfrm>
            <a:off x="1289315" y="4158755"/>
            <a:ext cx="2019872" cy="1458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Beveled 19">
            <a:extLst>
              <a:ext uri="{FF2B5EF4-FFF2-40B4-BE49-F238E27FC236}">
                <a16:creationId xmlns:a16="http://schemas.microsoft.com/office/drawing/2014/main" id="{4C16FECC-C5DA-91F3-21DC-4E41B871C2DC}"/>
              </a:ext>
            </a:extLst>
          </p:cNvPr>
          <p:cNvSpPr/>
          <p:nvPr/>
        </p:nvSpPr>
        <p:spPr>
          <a:xfrm>
            <a:off x="3387661" y="4304558"/>
            <a:ext cx="2240610" cy="2028002"/>
          </a:xfrm>
          <a:prstGeom prst="beve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1.Công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2.Quản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3.Báo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công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4.Cam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croll: Horizontal 20">
            <a:extLst>
              <a:ext uri="{FF2B5EF4-FFF2-40B4-BE49-F238E27FC236}">
                <a16:creationId xmlns:a16="http://schemas.microsoft.com/office/drawing/2014/main" id="{B3B74C87-DDE6-4C48-6728-890435C4318E}"/>
              </a:ext>
            </a:extLst>
          </p:cNvPr>
          <p:cNvSpPr/>
          <p:nvPr/>
        </p:nvSpPr>
        <p:spPr>
          <a:xfrm>
            <a:off x="1318989" y="6332561"/>
            <a:ext cx="6346211" cy="525438"/>
          </a:xfrm>
          <a:prstGeom prst="horizontalScrol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CÁC GIÁ TRỊ XÁC ĐỊNH TRỌNG YẾU TRONG QUÁ TRÌNH CHUYỂN ĐỔI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36403-B986-E46F-DB04-3902AACF0396}"/>
              </a:ext>
            </a:extLst>
          </p:cNvPr>
          <p:cNvSpPr/>
          <p:nvPr/>
        </p:nvSpPr>
        <p:spPr>
          <a:xfrm>
            <a:off x="1289316" y="4439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E9732-B4E1-1E15-DF60-4B93E2EE91D5}"/>
              </a:ext>
            </a:extLst>
          </p:cNvPr>
          <p:cNvSpPr/>
          <p:nvPr/>
        </p:nvSpPr>
        <p:spPr>
          <a:xfrm>
            <a:off x="22248" y="811174"/>
            <a:ext cx="5764720" cy="400110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GIÁ TRỊ CỐT LÕI KHI THỰC HIỆN CHUYỂN ĐỔI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B02139-9D91-7575-2002-D947DD3F7C71}"/>
              </a:ext>
            </a:extLst>
          </p:cNvPr>
          <p:cNvSpPr/>
          <p:nvPr/>
        </p:nvSpPr>
        <p:spPr>
          <a:xfrm>
            <a:off x="5677070" y="4245512"/>
            <a:ext cx="2036929" cy="2087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1.Năng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2.Năng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hoạch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3.Năng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4.Năng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huấn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Manual Operation 2">
            <a:extLst>
              <a:ext uri="{FF2B5EF4-FFF2-40B4-BE49-F238E27FC236}">
                <a16:creationId xmlns:a16="http://schemas.microsoft.com/office/drawing/2014/main" id="{C6FF85D2-5350-EEE4-B88D-BF3D7D4221A0}"/>
              </a:ext>
            </a:extLst>
          </p:cNvPr>
          <p:cNvSpPr/>
          <p:nvPr/>
        </p:nvSpPr>
        <p:spPr>
          <a:xfrm rot="10800000">
            <a:off x="1554450" y="2491259"/>
            <a:ext cx="6081075" cy="1060553"/>
          </a:xfrm>
          <a:prstGeom prst="flowChartManualOperati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Manual Operation 3">
            <a:extLst>
              <a:ext uri="{FF2B5EF4-FFF2-40B4-BE49-F238E27FC236}">
                <a16:creationId xmlns:a16="http://schemas.microsoft.com/office/drawing/2014/main" id="{CA0676BC-1B3B-B208-3381-BC87687AB9BA}"/>
              </a:ext>
            </a:extLst>
          </p:cNvPr>
          <p:cNvSpPr/>
          <p:nvPr/>
        </p:nvSpPr>
        <p:spPr>
          <a:xfrm rot="10800000">
            <a:off x="142698" y="3246652"/>
            <a:ext cx="8903244" cy="919113"/>
          </a:xfrm>
          <a:prstGeom prst="flowChartManualOperati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50837-FB93-931E-5B94-5312BE49A928}"/>
              </a:ext>
            </a:extLst>
          </p:cNvPr>
          <p:cNvSpPr/>
          <p:nvPr/>
        </p:nvSpPr>
        <p:spPr>
          <a:xfrm>
            <a:off x="2312902" y="3321921"/>
            <a:ext cx="4579604" cy="71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chất lượng </a:t>
            </a:r>
            <a:r>
              <a:rPr lang="en-US" sz="11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phẩm, con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04AA2-F24B-498A-77F8-11A1DC148362}"/>
              </a:ext>
            </a:extLst>
          </p:cNvPr>
          <p:cNvSpPr/>
          <p:nvPr/>
        </p:nvSpPr>
        <p:spPr>
          <a:xfrm>
            <a:off x="3309186" y="1719891"/>
            <a:ext cx="2620369" cy="71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công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công ty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B6AE19-3CAA-3C2C-4A08-95A279DD6B92}"/>
              </a:ext>
            </a:extLst>
          </p:cNvPr>
          <p:cNvSpPr/>
          <p:nvPr/>
        </p:nvSpPr>
        <p:spPr>
          <a:xfrm>
            <a:off x="5677070" y="4158756"/>
            <a:ext cx="2036929" cy="1249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1F1D9-9426-FBB5-0461-686EF915168A}"/>
              </a:ext>
            </a:extLst>
          </p:cNvPr>
          <p:cNvSpPr/>
          <p:nvPr/>
        </p:nvSpPr>
        <p:spPr>
          <a:xfrm>
            <a:off x="2437762" y="2489098"/>
            <a:ext cx="4223980" cy="71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công ty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Việt Nam</a:t>
            </a:r>
          </a:p>
        </p:txBody>
      </p:sp>
    </p:spTree>
    <p:extLst>
      <p:ext uri="{BB962C8B-B14F-4D97-AF65-F5344CB8AC3E}">
        <p14:creationId xmlns:p14="http://schemas.microsoft.com/office/powerpoint/2010/main" val="126699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075B3C-6EF2-DEFC-F708-1A526D91F20C}"/>
              </a:ext>
            </a:extLst>
          </p:cNvPr>
          <p:cNvSpPr/>
          <p:nvPr/>
        </p:nvSpPr>
        <p:spPr>
          <a:xfrm>
            <a:off x="13252" y="917077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16458"/>
            <a:ext cx="1277258" cy="54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C04052-13B7-C4A2-7004-F048894BFEA9}"/>
              </a:ext>
            </a:extLst>
          </p:cNvPr>
          <p:cNvSpPr/>
          <p:nvPr/>
        </p:nvSpPr>
        <p:spPr>
          <a:xfrm>
            <a:off x="3410351" y="2964710"/>
            <a:ext cx="1915886" cy="169817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TẮC CỦA LEAN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71D8728-BEE5-2CD2-E490-EFC203872681}"/>
              </a:ext>
            </a:extLst>
          </p:cNvPr>
          <p:cNvSpPr/>
          <p:nvPr/>
        </p:nvSpPr>
        <p:spPr>
          <a:xfrm>
            <a:off x="3489983" y="1526734"/>
            <a:ext cx="1719529" cy="164510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CFC998FB-C38D-FD03-32FD-EC0CA76BF043}"/>
              </a:ext>
            </a:extLst>
          </p:cNvPr>
          <p:cNvSpPr/>
          <p:nvPr/>
        </p:nvSpPr>
        <p:spPr>
          <a:xfrm>
            <a:off x="4998764" y="2644679"/>
            <a:ext cx="1719528" cy="1645105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832B035-120E-9FDC-BB58-EC1733B86214}"/>
              </a:ext>
            </a:extLst>
          </p:cNvPr>
          <p:cNvSpPr/>
          <p:nvPr/>
        </p:nvSpPr>
        <p:spPr>
          <a:xfrm>
            <a:off x="4413664" y="4289784"/>
            <a:ext cx="1719528" cy="1645105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0B5F5D1-16EE-EFE4-D098-3622B4BF9A75}"/>
              </a:ext>
            </a:extLst>
          </p:cNvPr>
          <p:cNvSpPr/>
          <p:nvPr/>
        </p:nvSpPr>
        <p:spPr>
          <a:xfrm>
            <a:off x="2472280" y="4231332"/>
            <a:ext cx="1719529" cy="1645106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F1D1F02-1DA8-F899-86E0-5A94FE257932}"/>
              </a:ext>
            </a:extLst>
          </p:cNvPr>
          <p:cNvSpPr/>
          <p:nvPr/>
        </p:nvSpPr>
        <p:spPr>
          <a:xfrm>
            <a:off x="2015993" y="2526719"/>
            <a:ext cx="1719529" cy="1645106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4F9F3-CED9-8F7C-DA53-B409A879BE92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A27F121-F779-0C90-695D-1CD6AED6CABB}"/>
              </a:ext>
            </a:extLst>
          </p:cNvPr>
          <p:cNvSpPr/>
          <p:nvPr/>
        </p:nvSpPr>
        <p:spPr>
          <a:xfrm>
            <a:off x="142699" y="997199"/>
            <a:ext cx="4034206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NGUYÊN TẮC LEAN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CA6B6-FD6C-4CF3-D98D-02269BB7A966}"/>
              </a:ext>
            </a:extLst>
          </p:cNvPr>
          <p:cNvSpPr/>
          <p:nvPr/>
        </p:nvSpPr>
        <p:spPr>
          <a:xfrm>
            <a:off x="1640555" y="7116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BDA8286-E075-AFCA-0E18-FF326687659C}"/>
              </a:ext>
            </a:extLst>
          </p:cNvPr>
          <p:cNvSpPr/>
          <p:nvPr/>
        </p:nvSpPr>
        <p:spPr>
          <a:xfrm>
            <a:off x="4072216" y="1550545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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AD17E393-203A-C039-CAB1-4388C4064CD9}"/>
              </a:ext>
            </a:extLst>
          </p:cNvPr>
          <p:cNvSpPr/>
          <p:nvPr/>
        </p:nvSpPr>
        <p:spPr>
          <a:xfrm>
            <a:off x="5633806" y="2748408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8EF9F65-0B4D-150B-88A9-B50C036CA2F7}"/>
              </a:ext>
            </a:extLst>
          </p:cNvPr>
          <p:cNvSpPr/>
          <p:nvPr/>
        </p:nvSpPr>
        <p:spPr>
          <a:xfrm>
            <a:off x="4995897" y="4446579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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42BB24F1-0B3D-6643-0D64-F264720A52C5}"/>
              </a:ext>
            </a:extLst>
          </p:cNvPr>
          <p:cNvSpPr/>
          <p:nvPr/>
        </p:nvSpPr>
        <p:spPr>
          <a:xfrm>
            <a:off x="3029854" y="439351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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2E8FA422-9AAA-00CE-2386-FCE7B1F26179}"/>
              </a:ext>
            </a:extLst>
          </p:cNvPr>
          <p:cNvSpPr/>
          <p:nvPr/>
        </p:nvSpPr>
        <p:spPr>
          <a:xfrm>
            <a:off x="2595599" y="2644679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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5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075B3C-6EF2-DEFC-F708-1A526D91F20C}"/>
              </a:ext>
            </a:extLst>
          </p:cNvPr>
          <p:cNvSpPr/>
          <p:nvPr/>
        </p:nvSpPr>
        <p:spPr>
          <a:xfrm>
            <a:off x="13252" y="917077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16458"/>
            <a:ext cx="1277258" cy="546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18471A-3C05-AAB5-E6CE-FED2D02E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55"/>
          <a:stretch/>
        </p:blipFill>
        <p:spPr>
          <a:xfrm>
            <a:off x="1044819" y="1496348"/>
            <a:ext cx="6616488" cy="5237317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4F9F3-CED9-8F7C-DA53-B409A879BE92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04277-1B73-F2BC-7A85-128EA16FC42D}"/>
              </a:ext>
            </a:extLst>
          </p:cNvPr>
          <p:cNvSpPr/>
          <p:nvPr/>
        </p:nvSpPr>
        <p:spPr>
          <a:xfrm>
            <a:off x="172634" y="1027598"/>
            <a:ext cx="2953337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CÔNG CỤ LEAN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CA6B6-FD6C-4CF3-D98D-02269BB7A966}"/>
              </a:ext>
            </a:extLst>
          </p:cNvPr>
          <p:cNvSpPr/>
          <p:nvPr/>
        </p:nvSpPr>
        <p:spPr>
          <a:xfrm>
            <a:off x="1640555" y="7116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</p:spTree>
    <p:extLst>
      <p:ext uri="{BB962C8B-B14F-4D97-AF65-F5344CB8AC3E}">
        <p14:creationId xmlns:p14="http://schemas.microsoft.com/office/powerpoint/2010/main" val="403709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6DCF40-524C-5150-2837-DC2440563EB2}"/>
              </a:ext>
            </a:extLst>
          </p:cNvPr>
          <p:cNvSpPr/>
          <p:nvPr/>
        </p:nvSpPr>
        <p:spPr>
          <a:xfrm>
            <a:off x="13252" y="694382"/>
            <a:ext cx="9144000" cy="61636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8" y="125548"/>
            <a:ext cx="1186806" cy="44634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B1CDE7-76AD-74C1-76E4-5B3C0BA83852}"/>
              </a:ext>
            </a:extLst>
          </p:cNvPr>
          <p:cNvCxnSpPr/>
          <p:nvPr/>
        </p:nvCxnSpPr>
        <p:spPr>
          <a:xfrm>
            <a:off x="142698" y="633135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1B524B-8F7F-4508-5618-04BA34C2E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743595"/>
              </p:ext>
            </p:extLst>
          </p:nvPr>
        </p:nvGraphicFramePr>
        <p:xfrm>
          <a:off x="2769379" y="755629"/>
          <a:ext cx="4608388" cy="3263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9379" y="755629"/>
                        <a:ext cx="4608388" cy="3263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FEA8CE5-654F-A15E-3A54-56433F54C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8" t="4247" r="6304" b="2646"/>
          <a:stretch/>
        </p:blipFill>
        <p:spPr>
          <a:xfrm rot="16200000">
            <a:off x="1014175" y="3262504"/>
            <a:ext cx="2908245" cy="4233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90813-F1AB-68AD-9F1F-39125D18BA3B}"/>
              </a:ext>
            </a:extLst>
          </p:cNvPr>
          <p:cNvSpPr/>
          <p:nvPr/>
        </p:nvSpPr>
        <p:spPr>
          <a:xfrm>
            <a:off x="53108" y="761453"/>
            <a:ext cx="2703343" cy="646331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KIỆN TOÀN CƠ CẤU – CHÍNH SÁCH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69D6A-82F2-5766-7D11-A53A1CA31519}"/>
              </a:ext>
            </a:extLst>
          </p:cNvPr>
          <p:cNvSpPr/>
          <p:nvPr/>
        </p:nvSpPr>
        <p:spPr>
          <a:xfrm>
            <a:off x="1289316" y="4439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3B677-40E4-5D15-6B58-881F35FAA0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6" t="3146" r="9441" b="6047"/>
          <a:stretch/>
        </p:blipFill>
        <p:spPr>
          <a:xfrm rot="16200000">
            <a:off x="5533101" y="3249689"/>
            <a:ext cx="2872653" cy="4233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423C07-F1A1-B220-3017-3904F7D7AA84}"/>
              </a:ext>
            </a:extLst>
          </p:cNvPr>
          <p:cNvSpPr/>
          <p:nvPr/>
        </p:nvSpPr>
        <p:spPr>
          <a:xfrm>
            <a:off x="4824116" y="6163617"/>
            <a:ext cx="4233909" cy="648697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 hoạch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P&amp;Q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0260AA-993F-EC96-DB0F-9A4ADDF4C69B}"/>
              </a:ext>
            </a:extLst>
          </p:cNvPr>
          <p:cNvSpPr/>
          <p:nvPr/>
        </p:nvSpPr>
        <p:spPr>
          <a:xfrm>
            <a:off x="7390694" y="1106285"/>
            <a:ext cx="1740053" cy="12541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thành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9357C2-FDBF-99B3-9203-435534F8630B}"/>
              </a:ext>
            </a:extLst>
          </p:cNvPr>
          <p:cNvSpPr/>
          <p:nvPr/>
        </p:nvSpPr>
        <p:spPr>
          <a:xfrm>
            <a:off x="354442" y="6224865"/>
            <a:ext cx="4227710" cy="5887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6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2AB5452-99EA-B927-9BCF-549577576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8" y="125548"/>
            <a:ext cx="1398476" cy="5054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7BDA1C-9AC0-9184-69FD-CEA99C1BDDB8}"/>
              </a:ext>
            </a:extLst>
          </p:cNvPr>
          <p:cNvCxnSpPr/>
          <p:nvPr/>
        </p:nvCxnSpPr>
        <p:spPr>
          <a:xfrm>
            <a:off x="142698" y="676677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ADEDBFA-3FDF-C47F-CEE1-8CC78682E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483484"/>
              </p:ext>
            </p:extLst>
          </p:nvPr>
        </p:nvGraphicFramePr>
        <p:xfrm>
          <a:off x="142698" y="968652"/>
          <a:ext cx="9001302" cy="585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698" y="968652"/>
                        <a:ext cx="9001302" cy="58507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4F1BCC8-DF64-883C-8440-436CF7CF1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184"/>
          <a:stretch/>
        </p:blipFill>
        <p:spPr bwMode="auto">
          <a:xfrm>
            <a:off x="306100" y="2054088"/>
            <a:ext cx="2215599" cy="46783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8368B080-16F3-AAFA-8C81-365A7FC4294C}"/>
              </a:ext>
            </a:extLst>
          </p:cNvPr>
          <p:cNvSpPr/>
          <p:nvPr/>
        </p:nvSpPr>
        <p:spPr>
          <a:xfrm>
            <a:off x="306100" y="5654934"/>
            <a:ext cx="1681757" cy="282092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95820E04-418B-6F15-F382-2E8BA62D58E8}"/>
              </a:ext>
            </a:extLst>
          </p:cNvPr>
          <p:cNvSpPr/>
          <p:nvPr/>
        </p:nvSpPr>
        <p:spPr>
          <a:xfrm>
            <a:off x="306100" y="3727424"/>
            <a:ext cx="1681757" cy="282092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3D6F1-E668-A92C-4DB4-0DBF10A7300D}"/>
              </a:ext>
            </a:extLst>
          </p:cNvPr>
          <p:cNvSpPr/>
          <p:nvPr/>
        </p:nvSpPr>
        <p:spPr>
          <a:xfrm>
            <a:off x="85768" y="768596"/>
            <a:ext cx="3948438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KẾ HOẠCH TRIỂN KHAI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509E4-072F-2E5A-B871-C2976D6B36DC}"/>
              </a:ext>
            </a:extLst>
          </p:cNvPr>
          <p:cNvSpPr/>
          <p:nvPr/>
        </p:nvSpPr>
        <p:spPr>
          <a:xfrm>
            <a:off x="1594116" y="4439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</p:spTree>
    <p:extLst>
      <p:ext uri="{BB962C8B-B14F-4D97-AF65-F5344CB8AC3E}">
        <p14:creationId xmlns:p14="http://schemas.microsoft.com/office/powerpoint/2010/main" val="278950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82E6E6-1754-71E7-EB64-23185B55BE40}"/>
              </a:ext>
            </a:extLst>
          </p:cNvPr>
          <p:cNvSpPr/>
          <p:nvPr/>
        </p:nvSpPr>
        <p:spPr>
          <a:xfrm>
            <a:off x="13252" y="694382"/>
            <a:ext cx="9144000" cy="61636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AA22F-5905-3EB9-50DF-24AAD3DE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0" t="511" r="10861"/>
          <a:stretch/>
        </p:blipFill>
        <p:spPr>
          <a:xfrm>
            <a:off x="349524" y="702365"/>
            <a:ext cx="8340889" cy="5970805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3DEDA80-37EF-E871-7BB7-024DBF101002}"/>
              </a:ext>
            </a:extLst>
          </p:cNvPr>
          <p:cNvSpPr/>
          <p:nvPr/>
        </p:nvSpPr>
        <p:spPr>
          <a:xfrm>
            <a:off x="5398722" y="3645107"/>
            <a:ext cx="3745278" cy="273421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25969DD-EDCC-F4EE-BBE0-F6590015A66E}"/>
              </a:ext>
            </a:extLst>
          </p:cNvPr>
          <p:cNvSpPr/>
          <p:nvPr/>
        </p:nvSpPr>
        <p:spPr>
          <a:xfrm>
            <a:off x="2167003" y="2362654"/>
            <a:ext cx="513567" cy="1066346"/>
          </a:xfrm>
          <a:prstGeom prst="flowChartAlternateProcess">
            <a:avLst/>
          </a:prstGeom>
          <a:noFill/>
          <a:ln w="381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5D55D17-2AEF-F4BB-B2D8-E3443431059E}"/>
              </a:ext>
            </a:extLst>
          </p:cNvPr>
          <p:cNvSpPr/>
          <p:nvPr/>
        </p:nvSpPr>
        <p:spPr>
          <a:xfrm>
            <a:off x="3933173" y="5060514"/>
            <a:ext cx="551145" cy="901875"/>
          </a:xfrm>
          <a:prstGeom prst="flowChartAlternateProcess">
            <a:avLst/>
          </a:prstGeom>
          <a:noFill/>
          <a:ln w="381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C01D7-08EC-46D6-39C2-BD2822E58228}"/>
              </a:ext>
            </a:extLst>
          </p:cNvPr>
          <p:cNvSpPr/>
          <p:nvPr/>
        </p:nvSpPr>
        <p:spPr>
          <a:xfrm>
            <a:off x="5417105" y="4183601"/>
            <a:ext cx="2308730" cy="1920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200T: 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02pcs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200000"/>
              </a:lnSpc>
            </a:pP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110-150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19pcs</a:t>
            </a:r>
          </a:p>
          <a:p>
            <a:pPr>
              <a:lnSpc>
                <a:spcPct val="200000"/>
              </a:lnSpc>
            </a:pP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60-80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pcs</a:t>
            </a:r>
          </a:p>
          <a:p>
            <a:pPr>
              <a:lnSpc>
                <a:spcPct val="200000"/>
              </a:lnSpc>
            </a:pP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7pcs</a:t>
            </a:r>
            <a:r>
              <a:rPr lang="vi-VN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vi-V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F954A5-655E-36FD-6C8E-EB92B3261EBB}"/>
              </a:ext>
            </a:extLst>
          </p:cNvPr>
          <p:cNvSpPr/>
          <p:nvPr/>
        </p:nvSpPr>
        <p:spPr>
          <a:xfrm>
            <a:off x="5203772" y="5833676"/>
            <a:ext cx="2622033" cy="380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48 pcs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F81A399E-283B-577A-8663-7F04B278035B}"/>
              </a:ext>
            </a:extLst>
          </p:cNvPr>
          <p:cNvSpPr/>
          <p:nvPr/>
        </p:nvSpPr>
        <p:spPr>
          <a:xfrm>
            <a:off x="5398722" y="1184864"/>
            <a:ext cx="3720226" cy="213291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5EB65D-6FA8-5D7B-C1D1-E1D29357813C}"/>
              </a:ext>
            </a:extLst>
          </p:cNvPr>
          <p:cNvSpPr/>
          <p:nvPr/>
        </p:nvSpPr>
        <p:spPr>
          <a:xfrm>
            <a:off x="5428776" y="1254203"/>
            <a:ext cx="2813029" cy="1873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ROBOT Hàn: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23pcs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	         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Mig 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28 pcs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	         </a:t>
            </a:r>
          </a:p>
          <a:p>
            <a:pPr>
              <a:lnSpc>
                <a:spcPct val="200000"/>
              </a:lnSpc>
            </a:pP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Tig 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04pcs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	         </a:t>
            </a:r>
          </a:p>
          <a:p>
            <a:pPr>
              <a:lnSpc>
                <a:spcPct val="200000"/>
              </a:lnSpc>
            </a:pP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Máy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Spot: 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05Pcs</a:t>
            </a:r>
            <a:endParaRPr lang="vi-VN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6060AEDE-9C99-58E5-DF88-E7057295E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53460"/>
            <a:ext cx="1555143" cy="51057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A9D57B-804A-C021-9271-8013E734DD65}"/>
              </a:ext>
            </a:extLst>
          </p:cNvPr>
          <p:cNvCxnSpPr/>
          <p:nvPr/>
        </p:nvCxnSpPr>
        <p:spPr>
          <a:xfrm>
            <a:off x="85767" y="63320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03F8249-952F-5FFB-FC3C-B83D64F6A060}"/>
              </a:ext>
            </a:extLst>
          </p:cNvPr>
          <p:cNvSpPr/>
          <p:nvPr/>
        </p:nvSpPr>
        <p:spPr>
          <a:xfrm>
            <a:off x="3193774" y="2676569"/>
            <a:ext cx="1378226" cy="543708"/>
          </a:xfrm>
          <a:prstGeom prst="wedgeRoundRectCallout">
            <a:avLst>
              <a:gd name="adj1" fmla="val -90936"/>
              <a:gd name="adj2" fmla="val -29808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BP Hàn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3D8FE0F-3D5F-481E-F302-60B128546696}"/>
              </a:ext>
            </a:extLst>
          </p:cNvPr>
          <p:cNvSpPr/>
          <p:nvPr/>
        </p:nvSpPr>
        <p:spPr>
          <a:xfrm>
            <a:off x="2294076" y="5165843"/>
            <a:ext cx="1378226" cy="543708"/>
          </a:xfrm>
          <a:prstGeom prst="wedgeRoundRectCallout">
            <a:avLst>
              <a:gd name="adj1" fmla="val 68679"/>
              <a:gd name="adj2" fmla="val -10309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BP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EE477F8-4EE0-C647-FA60-7F1B3C286457}"/>
              </a:ext>
            </a:extLst>
          </p:cNvPr>
          <p:cNvSpPr/>
          <p:nvPr/>
        </p:nvSpPr>
        <p:spPr>
          <a:xfrm>
            <a:off x="7409102" y="4335014"/>
            <a:ext cx="1872639" cy="1577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61AE2798-5C18-8777-56C2-EB65EB0E34CF}"/>
              </a:ext>
            </a:extLst>
          </p:cNvPr>
          <p:cNvSpPr/>
          <p:nvPr/>
        </p:nvSpPr>
        <p:spPr>
          <a:xfrm>
            <a:off x="6976997" y="1379143"/>
            <a:ext cx="2141951" cy="1748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6D8C1E-A1B1-5A0A-A3E7-B1C29BAFD33F}"/>
              </a:ext>
            </a:extLst>
          </p:cNvPr>
          <p:cNvSpPr/>
          <p:nvPr/>
        </p:nvSpPr>
        <p:spPr>
          <a:xfrm>
            <a:off x="5203772" y="2832286"/>
            <a:ext cx="2622033" cy="380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62 pcs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FA1E48-0E5F-94EE-35B1-1D1603DCAFAE}"/>
              </a:ext>
            </a:extLst>
          </p:cNvPr>
          <p:cNvSpPr/>
          <p:nvPr/>
        </p:nvSpPr>
        <p:spPr>
          <a:xfrm>
            <a:off x="1594116" y="44397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3DB17-E562-2559-9FE1-F6F09C78DE0F}"/>
              </a:ext>
            </a:extLst>
          </p:cNvPr>
          <p:cNvSpPr/>
          <p:nvPr/>
        </p:nvSpPr>
        <p:spPr>
          <a:xfrm>
            <a:off x="85768" y="768596"/>
            <a:ext cx="3948438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PHẠM VI CHUYÊN ÁN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5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963D8-9019-1C17-FA03-8B92C2BE6AE0}"/>
              </a:ext>
            </a:extLst>
          </p:cNvPr>
          <p:cNvSpPr/>
          <p:nvPr/>
        </p:nvSpPr>
        <p:spPr>
          <a:xfrm>
            <a:off x="13252" y="914879"/>
            <a:ext cx="9144000" cy="59431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32972"/>
            <a:ext cx="1592944" cy="64374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E110F-0A24-0D05-9755-EBFE8E6749FB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lowchart: Alternate Process 65">
            <a:extLst>
              <a:ext uri="{FF2B5EF4-FFF2-40B4-BE49-F238E27FC236}">
                <a16:creationId xmlns:a16="http://schemas.microsoft.com/office/drawing/2014/main" id="{814843F4-43BE-9E73-6BF3-2A7077DB8BDE}"/>
              </a:ext>
            </a:extLst>
          </p:cNvPr>
          <p:cNvSpPr/>
          <p:nvPr/>
        </p:nvSpPr>
        <p:spPr>
          <a:xfrm>
            <a:off x="1148783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Lean</a:t>
            </a:r>
          </a:p>
        </p:txBody>
      </p:sp>
      <p:sp>
        <p:nvSpPr>
          <p:cNvPr id="69" name="Flowchart: Alternate Process 68">
            <a:extLst>
              <a:ext uri="{FF2B5EF4-FFF2-40B4-BE49-F238E27FC236}">
                <a16:creationId xmlns:a16="http://schemas.microsoft.com/office/drawing/2014/main" id="{249AD6E8-DAB3-BCE9-5AA6-C1D0549A551E}"/>
              </a:ext>
            </a:extLst>
          </p:cNvPr>
          <p:cNvSpPr/>
          <p:nvPr/>
        </p:nvSpPr>
        <p:spPr>
          <a:xfrm>
            <a:off x="1805785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JK </a:t>
            </a:r>
          </a:p>
        </p:txBody>
      </p:sp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60242662-594F-0BFC-F6D8-9B84A161AD61}"/>
              </a:ext>
            </a:extLst>
          </p:cNvPr>
          <p:cNvSpPr/>
          <p:nvPr/>
        </p:nvSpPr>
        <p:spPr>
          <a:xfrm>
            <a:off x="2462786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APV </a:t>
            </a:r>
          </a:p>
        </p:txBody>
      </p:sp>
      <p:sp>
        <p:nvSpPr>
          <p:cNvPr id="73" name="Flowchart: Alternate Process 72">
            <a:extLst>
              <a:ext uri="{FF2B5EF4-FFF2-40B4-BE49-F238E27FC236}">
                <a16:creationId xmlns:a16="http://schemas.microsoft.com/office/drawing/2014/main" id="{4CF58106-09F5-576F-4928-140B6D2CF4F4}"/>
              </a:ext>
            </a:extLst>
          </p:cNvPr>
          <p:cNvSpPr/>
          <p:nvPr/>
        </p:nvSpPr>
        <p:spPr>
          <a:xfrm>
            <a:off x="3138340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TCI</a:t>
            </a:r>
          </a:p>
        </p:txBody>
      </p:sp>
      <p:sp>
        <p:nvSpPr>
          <p:cNvPr id="74" name="Flowchart: Alternate Process 73">
            <a:extLst>
              <a:ext uri="{FF2B5EF4-FFF2-40B4-BE49-F238E27FC236}">
                <a16:creationId xmlns:a16="http://schemas.microsoft.com/office/drawing/2014/main" id="{2ED9CADE-C5DD-7C42-5E47-7A66C0DE04B5}"/>
              </a:ext>
            </a:extLst>
          </p:cNvPr>
          <p:cNvSpPr/>
          <p:nvPr/>
        </p:nvSpPr>
        <p:spPr>
          <a:xfrm>
            <a:off x="3850581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JAT</a:t>
            </a:r>
          </a:p>
        </p:txBody>
      </p:sp>
      <p:sp>
        <p:nvSpPr>
          <p:cNvPr id="75" name="Flowchart: Alternate Process 74">
            <a:extLst>
              <a:ext uri="{FF2B5EF4-FFF2-40B4-BE49-F238E27FC236}">
                <a16:creationId xmlns:a16="http://schemas.microsoft.com/office/drawing/2014/main" id="{2FA22A87-62ED-FFA5-C582-CC3341D6ACF0}"/>
              </a:ext>
            </a:extLst>
          </p:cNvPr>
          <p:cNvSpPr/>
          <p:nvPr/>
        </p:nvSpPr>
        <p:spPr>
          <a:xfrm>
            <a:off x="4514874" y="4523681"/>
            <a:ext cx="670346" cy="55384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TNK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3A19EDA-60AF-AEAA-CCBD-C581542A2F11}"/>
              </a:ext>
            </a:extLst>
          </p:cNvPr>
          <p:cNvGrpSpPr/>
          <p:nvPr/>
        </p:nvGrpSpPr>
        <p:grpSpPr>
          <a:xfrm>
            <a:off x="752475" y="1750335"/>
            <a:ext cx="4624737" cy="2697531"/>
            <a:chOff x="2304789" y="932897"/>
            <a:chExt cx="5172336" cy="43010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77BEB5-F00E-79A6-64F3-4909796B5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4789" y="1520495"/>
              <a:ext cx="4653796" cy="261309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7E7686-E2F7-99A3-954C-491BC7C908A0}"/>
                </a:ext>
              </a:extLst>
            </p:cNvPr>
            <p:cNvCxnSpPr>
              <a:cxnSpLocks/>
            </p:cNvCxnSpPr>
            <p:nvPr/>
          </p:nvCxnSpPr>
          <p:spPr>
            <a:xfrm>
              <a:off x="2304789" y="5185775"/>
              <a:ext cx="517233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B7D924-679E-B279-6B1F-243F5ED85403}"/>
                </a:ext>
              </a:extLst>
            </p:cNvPr>
            <p:cNvCxnSpPr>
              <a:cxnSpLocks/>
            </p:cNvCxnSpPr>
            <p:nvPr/>
          </p:nvCxnSpPr>
          <p:spPr>
            <a:xfrm>
              <a:off x="3081403" y="3707704"/>
              <a:ext cx="0" cy="147807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146D8D-7971-BEEE-22CC-92A20A0AB4AF}"/>
                </a:ext>
              </a:extLst>
            </p:cNvPr>
            <p:cNvCxnSpPr>
              <a:cxnSpLocks/>
            </p:cNvCxnSpPr>
            <p:nvPr/>
          </p:nvCxnSpPr>
          <p:spPr>
            <a:xfrm>
              <a:off x="3824223" y="3306871"/>
              <a:ext cx="0" cy="187890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3732CD-1DBE-2EB4-BD24-621B011C9CD3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46" y="2878246"/>
              <a:ext cx="0" cy="23075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8B46A-F479-B076-4D22-780067B0B863}"/>
                </a:ext>
              </a:extLst>
            </p:cNvPr>
            <p:cNvCxnSpPr>
              <a:cxnSpLocks/>
            </p:cNvCxnSpPr>
            <p:nvPr/>
          </p:nvCxnSpPr>
          <p:spPr>
            <a:xfrm>
              <a:off x="5331521" y="2424830"/>
              <a:ext cx="0" cy="27609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5921E8-1E5F-6D62-B607-8D1708BB42BD}"/>
                </a:ext>
              </a:extLst>
            </p:cNvPr>
            <p:cNvCxnSpPr>
              <a:cxnSpLocks/>
            </p:cNvCxnSpPr>
            <p:nvPr/>
          </p:nvCxnSpPr>
          <p:spPr>
            <a:xfrm>
              <a:off x="2317315" y="4133589"/>
              <a:ext cx="0" cy="10521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9CEB74-C5DC-7ECE-36D6-32D38B86D109}"/>
                </a:ext>
              </a:extLst>
            </p:cNvPr>
            <p:cNvCxnSpPr>
              <a:cxnSpLocks/>
            </p:cNvCxnSpPr>
            <p:nvPr/>
          </p:nvCxnSpPr>
          <p:spPr>
            <a:xfrm>
              <a:off x="6103046" y="2000902"/>
              <a:ext cx="0" cy="31848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44BFEAC-AB56-54FC-CF7E-9DE500B74B23}"/>
                </a:ext>
              </a:extLst>
            </p:cNvPr>
            <p:cNvCxnSpPr>
              <a:cxnSpLocks/>
            </p:cNvCxnSpPr>
            <p:nvPr/>
          </p:nvCxnSpPr>
          <p:spPr>
            <a:xfrm>
              <a:off x="6845996" y="1591327"/>
              <a:ext cx="0" cy="35944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3841861-ED08-EC11-5AAE-E48B35F5D417}"/>
                </a:ext>
              </a:extLst>
            </p:cNvPr>
            <p:cNvSpPr/>
            <p:nvPr/>
          </p:nvSpPr>
          <p:spPr>
            <a:xfrm>
              <a:off x="3009901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BF1500-5A60-6EA1-EAA5-49A5580C44FC}"/>
                </a:ext>
              </a:extLst>
            </p:cNvPr>
            <p:cNvSpPr/>
            <p:nvPr/>
          </p:nvSpPr>
          <p:spPr>
            <a:xfrm>
              <a:off x="3744696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FC047E7-2036-1C33-E380-06804F50CCE3}"/>
                </a:ext>
              </a:extLst>
            </p:cNvPr>
            <p:cNvSpPr/>
            <p:nvPr/>
          </p:nvSpPr>
          <p:spPr>
            <a:xfrm>
              <a:off x="4497173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F829800-EC9A-2BF0-3028-764C9D8FD4A8}"/>
                </a:ext>
              </a:extLst>
            </p:cNvPr>
            <p:cNvSpPr/>
            <p:nvPr/>
          </p:nvSpPr>
          <p:spPr>
            <a:xfrm>
              <a:off x="5260084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C5476C3-F773-153C-9A3F-BE4B100B06F8}"/>
                </a:ext>
              </a:extLst>
            </p:cNvPr>
            <p:cNvSpPr/>
            <p:nvPr/>
          </p:nvSpPr>
          <p:spPr>
            <a:xfrm>
              <a:off x="6031609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928CA8B-2554-7563-A38C-F845FCBFEED1}"/>
                </a:ext>
              </a:extLst>
            </p:cNvPr>
            <p:cNvSpPr/>
            <p:nvPr/>
          </p:nvSpPr>
          <p:spPr>
            <a:xfrm>
              <a:off x="6774559" y="5067301"/>
              <a:ext cx="142874" cy="16669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Alternate Process 79">
              <a:extLst>
                <a:ext uri="{FF2B5EF4-FFF2-40B4-BE49-F238E27FC236}">
                  <a16:creationId xmlns:a16="http://schemas.microsoft.com/office/drawing/2014/main" id="{74D63914-32D3-F91B-3A31-25B0D511EB54}"/>
                </a:ext>
              </a:extLst>
            </p:cNvPr>
            <p:cNvSpPr/>
            <p:nvPr/>
          </p:nvSpPr>
          <p:spPr>
            <a:xfrm>
              <a:off x="2644135" y="2911409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Jun-2022</a:t>
              </a:r>
            </a:p>
          </p:txBody>
        </p:sp>
        <p:sp>
          <p:nvSpPr>
            <p:cNvPr id="81" name="Flowchart: Alternate Process 80">
              <a:extLst>
                <a:ext uri="{FF2B5EF4-FFF2-40B4-BE49-F238E27FC236}">
                  <a16:creationId xmlns:a16="http://schemas.microsoft.com/office/drawing/2014/main" id="{F814CEC1-E376-19B7-9307-0611581E85EF}"/>
                </a:ext>
              </a:extLst>
            </p:cNvPr>
            <p:cNvSpPr/>
            <p:nvPr/>
          </p:nvSpPr>
          <p:spPr>
            <a:xfrm>
              <a:off x="3344223" y="2582669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Jul-2022</a:t>
              </a:r>
            </a:p>
          </p:txBody>
        </p:sp>
        <p:sp>
          <p:nvSpPr>
            <p:cNvPr id="82" name="Flowchart: Alternate Process 81">
              <a:extLst>
                <a:ext uri="{FF2B5EF4-FFF2-40B4-BE49-F238E27FC236}">
                  <a16:creationId xmlns:a16="http://schemas.microsoft.com/office/drawing/2014/main" id="{49A825C3-4799-E1ED-5D8B-C5B4F8CAED40}"/>
                </a:ext>
              </a:extLst>
            </p:cNvPr>
            <p:cNvSpPr/>
            <p:nvPr/>
          </p:nvSpPr>
          <p:spPr>
            <a:xfrm>
              <a:off x="4046496" y="2189574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Aug-2022</a:t>
              </a:r>
            </a:p>
          </p:txBody>
        </p:sp>
        <p:sp>
          <p:nvSpPr>
            <p:cNvPr id="83" name="Flowchart: Alternate Process 82">
              <a:extLst>
                <a:ext uri="{FF2B5EF4-FFF2-40B4-BE49-F238E27FC236}">
                  <a16:creationId xmlns:a16="http://schemas.microsoft.com/office/drawing/2014/main" id="{1C68FEF0-54FC-7ED6-E74A-9EDD789494A7}"/>
                </a:ext>
              </a:extLst>
            </p:cNvPr>
            <p:cNvSpPr/>
            <p:nvPr/>
          </p:nvSpPr>
          <p:spPr>
            <a:xfrm>
              <a:off x="4834210" y="1760003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Sep-2022</a:t>
              </a:r>
            </a:p>
          </p:txBody>
        </p:sp>
        <p:sp>
          <p:nvSpPr>
            <p:cNvPr id="84" name="Flowchart: Alternate Process 83">
              <a:extLst>
                <a:ext uri="{FF2B5EF4-FFF2-40B4-BE49-F238E27FC236}">
                  <a16:creationId xmlns:a16="http://schemas.microsoft.com/office/drawing/2014/main" id="{37B6E1E9-E4D0-1D0E-E1A5-80319DFD1583}"/>
                </a:ext>
              </a:extLst>
            </p:cNvPr>
            <p:cNvSpPr/>
            <p:nvPr/>
          </p:nvSpPr>
          <p:spPr>
            <a:xfrm>
              <a:off x="5577158" y="1351395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Oct-2022</a:t>
              </a:r>
            </a:p>
          </p:txBody>
        </p:sp>
        <p:sp>
          <p:nvSpPr>
            <p:cNvPr id="85" name="Flowchart: Alternate Process 84">
              <a:extLst>
                <a:ext uri="{FF2B5EF4-FFF2-40B4-BE49-F238E27FC236}">
                  <a16:creationId xmlns:a16="http://schemas.microsoft.com/office/drawing/2014/main" id="{D1CC00C4-2DD4-634E-6BF3-433F69EFBE70}"/>
                </a:ext>
              </a:extLst>
            </p:cNvPr>
            <p:cNvSpPr/>
            <p:nvPr/>
          </p:nvSpPr>
          <p:spPr>
            <a:xfrm>
              <a:off x="6348684" y="932897"/>
              <a:ext cx="696563" cy="685514"/>
            </a:xfrm>
            <a:prstGeom prst="flowChartAlternate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Nov-2022</a:t>
              </a:r>
            </a:p>
          </p:txBody>
        </p:sp>
      </p:grpSp>
      <p:sp>
        <p:nvSpPr>
          <p:cNvPr id="86" name="Flowchart: Alternate Process 85">
            <a:extLst>
              <a:ext uri="{FF2B5EF4-FFF2-40B4-BE49-F238E27FC236}">
                <a16:creationId xmlns:a16="http://schemas.microsoft.com/office/drawing/2014/main" id="{668315AF-3589-2825-DE64-F11D35D20744}"/>
              </a:ext>
            </a:extLst>
          </p:cNvPr>
          <p:cNvSpPr/>
          <p:nvPr/>
        </p:nvSpPr>
        <p:spPr>
          <a:xfrm>
            <a:off x="16066" y="3815494"/>
            <a:ext cx="1132717" cy="5443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Lean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1 -2022</a:t>
            </a:r>
          </a:p>
        </p:txBody>
      </p: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93B510C3-7ECE-C15D-A9AE-B389064501E1}"/>
              </a:ext>
            </a:extLst>
          </p:cNvPr>
          <p:cNvSpPr/>
          <p:nvPr/>
        </p:nvSpPr>
        <p:spPr>
          <a:xfrm>
            <a:off x="4998983" y="1783150"/>
            <a:ext cx="1076950" cy="399654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1 -2022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B207667-A362-7AEC-083E-3A5E8D86C68D}"/>
              </a:ext>
            </a:extLst>
          </p:cNvPr>
          <p:cNvCxnSpPr>
            <a:cxnSpLocks/>
          </p:cNvCxnSpPr>
          <p:nvPr/>
        </p:nvCxnSpPr>
        <p:spPr>
          <a:xfrm flipV="1">
            <a:off x="5818775" y="1830076"/>
            <a:ext cx="3094521" cy="288672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D47349DB-9EE6-7054-160A-C8EDB47A86A0}"/>
              </a:ext>
            </a:extLst>
          </p:cNvPr>
          <p:cNvSpPr/>
          <p:nvPr/>
        </p:nvSpPr>
        <p:spPr>
          <a:xfrm>
            <a:off x="6336273" y="3994217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4A1084F-C236-A99F-9634-61B362576E9C}"/>
              </a:ext>
            </a:extLst>
          </p:cNvPr>
          <p:cNvSpPr/>
          <p:nvPr/>
        </p:nvSpPr>
        <p:spPr>
          <a:xfrm>
            <a:off x="6854851" y="3466045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968EA80-7088-2A52-4368-C45B7B0B6423}"/>
              </a:ext>
            </a:extLst>
          </p:cNvPr>
          <p:cNvCxnSpPr>
            <a:cxnSpLocks/>
          </p:cNvCxnSpPr>
          <p:nvPr/>
        </p:nvCxnSpPr>
        <p:spPr>
          <a:xfrm flipV="1">
            <a:off x="5818775" y="4562364"/>
            <a:ext cx="901911" cy="15312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2408E384-0958-53F7-CF06-7A7519115D9C}"/>
              </a:ext>
            </a:extLst>
          </p:cNvPr>
          <p:cNvSpPr/>
          <p:nvPr/>
        </p:nvSpPr>
        <p:spPr>
          <a:xfrm>
            <a:off x="5733461" y="4531930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F2034B4-38D6-9850-E451-13F5851FF887}"/>
              </a:ext>
            </a:extLst>
          </p:cNvPr>
          <p:cNvSpPr/>
          <p:nvPr/>
        </p:nvSpPr>
        <p:spPr>
          <a:xfrm>
            <a:off x="6616342" y="4355188"/>
            <a:ext cx="270522" cy="270522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9A014CE-7A12-99D6-E76C-4270F2B99A3F}"/>
              </a:ext>
            </a:extLst>
          </p:cNvPr>
          <p:cNvCxnSpPr>
            <a:cxnSpLocks/>
            <a:stCxn id="106" idx="6"/>
            <a:endCxn id="112" idx="3"/>
          </p:cNvCxnSpPr>
          <p:nvPr/>
        </p:nvCxnSpPr>
        <p:spPr>
          <a:xfrm flipV="1">
            <a:off x="6886864" y="4250055"/>
            <a:ext cx="378442" cy="240394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6CE3197A-14F0-C7CE-E112-797D57F9333B}"/>
              </a:ext>
            </a:extLst>
          </p:cNvPr>
          <p:cNvSpPr/>
          <p:nvPr/>
        </p:nvSpPr>
        <p:spPr>
          <a:xfrm>
            <a:off x="7218742" y="3978663"/>
            <a:ext cx="317956" cy="31795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CBEBFB2-B3ED-1D17-DC13-4B4589EA4CC6}"/>
              </a:ext>
            </a:extLst>
          </p:cNvPr>
          <p:cNvCxnSpPr>
            <a:cxnSpLocks/>
            <a:stCxn id="112" idx="7"/>
          </p:cNvCxnSpPr>
          <p:nvPr/>
        </p:nvCxnSpPr>
        <p:spPr>
          <a:xfrm flipV="1">
            <a:off x="7490134" y="3454013"/>
            <a:ext cx="275737" cy="57121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A1E5C61-B0AA-5799-5B1F-90342F4B5D7B}"/>
              </a:ext>
            </a:extLst>
          </p:cNvPr>
          <p:cNvCxnSpPr>
            <a:cxnSpLocks/>
            <a:stCxn id="27" idx="7"/>
            <a:endCxn id="99" idx="5"/>
          </p:cNvCxnSpPr>
          <p:nvPr/>
        </p:nvCxnSpPr>
        <p:spPr>
          <a:xfrm flipV="1">
            <a:off x="7845283" y="2640541"/>
            <a:ext cx="206579" cy="617501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4C2B049-886E-085E-4767-3A245291B2D0}"/>
              </a:ext>
            </a:extLst>
          </p:cNvPr>
          <p:cNvCxnSpPr>
            <a:cxnSpLocks/>
            <a:stCxn id="99" idx="5"/>
          </p:cNvCxnSpPr>
          <p:nvPr/>
        </p:nvCxnSpPr>
        <p:spPr>
          <a:xfrm flipV="1">
            <a:off x="8051861" y="1906192"/>
            <a:ext cx="792897" cy="734348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BC7F11C6-5564-A924-8E88-69EE1771B2DA}"/>
              </a:ext>
            </a:extLst>
          </p:cNvPr>
          <p:cNvSpPr/>
          <p:nvPr/>
        </p:nvSpPr>
        <p:spPr>
          <a:xfrm>
            <a:off x="8468604" y="2060888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5458988-5170-C52C-E53B-FC0D7B54AB8F}"/>
              </a:ext>
            </a:extLst>
          </p:cNvPr>
          <p:cNvSpPr/>
          <p:nvPr/>
        </p:nvSpPr>
        <p:spPr>
          <a:xfrm>
            <a:off x="7906222" y="2494901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F836939-D922-1786-4348-4076677A5A75}"/>
              </a:ext>
            </a:extLst>
          </p:cNvPr>
          <p:cNvSpPr/>
          <p:nvPr/>
        </p:nvSpPr>
        <p:spPr>
          <a:xfrm>
            <a:off x="7383690" y="3005585"/>
            <a:ext cx="170628" cy="17062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Alternate Process 128">
            <a:extLst>
              <a:ext uri="{FF2B5EF4-FFF2-40B4-BE49-F238E27FC236}">
                <a16:creationId xmlns:a16="http://schemas.microsoft.com/office/drawing/2014/main" id="{15AAE405-5DE9-5488-470E-549751E0503A}"/>
              </a:ext>
            </a:extLst>
          </p:cNvPr>
          <p:cNvSpPr/>
          <p:nvPr/>
        </p:nvSpPr>
        <p:spPr>
          <a:xfrm>
            <a:off x="2745789" y="5203247"/>
            <a:ext cx="3492797" cy="73987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trễ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kế hoạch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công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Flowchart: Alternate Process 130">
            <a:extLst>
              <a:ext uri="{FF2B5EF4-FFF2-40B4-BE49-F238E27FC236}">
                <a16:creationId xmlns:a16="http://schemas.microsoft.com/office/drawing/2014/main" id="{7AD20E8C-2D0F-F696-0C76-5349F63BC6A3}"/>
              </a:ext>
            </a:extLst>
          </p:cNvPr>
          <p:cNvSpPr/>
          <p:nvPr/>
        </p:nvSpPr>
        <p:spPr>
          <a:xfrm>
            <a:off x="5881958" y="3515450"/>
            <a:ext cx="594898" cy="4553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JK </a:t>
            </a:r>
          </a:p>
        </p:txBody>
      </p:sp>
      <p:sp>
        <p:nvSpPr>
          <p:cNvPr id="132" name="Flowchart: Alternate Process 131">
            <a:extLst>
              <a:ext uri="{FF2B5EF4-FFF2-40B4-BE49-F238E27FC236}">
                <a16:creationId xmlns:a16="http://schemas.microsoft.com/office/drawing/2014/main" id="{8F64A648-A60C-B7EA-9306-9CBC377A5D32}"/>
              </a:ext>
            </a:extLst>
          </p:cNvPr>
          <p:cNvSpPr/>
          <p:nvPr/>
        </p:nvSpPr>
        <p:spPr>
          <a:xfrm>
            <a:off x="6437043" y="3012419"/>
            <a:ext cx="594898" cy="4553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APV </a:t>
            </a:r>
          </a:p>
        </p:txBody>
      </p:sp>
      <p:sp>
        <p:nvSpPr>
          <p:cNvPr id="133" name="Flowchart: Alternate Process 132">
            <a:extLst>
              <a:ext uri="{FF2B5EF4-FFF2-40B4-BE49-F238E27FC236}">
                <a16:creationId xmlns:a16="http://schemas.microsoft.com/office/drawing/2014/main" id="{5CE7AC8F-0FD9-C184-7B5F-D4267ED8953C}"/>
              </a:ext>
            </a:extLst>
          </p:cNvPr>
          <p:cNvSpPr/>
          <p:nvPr/>
        </p:nvSpPr>
        <p:spPr>
          <a:xfrm>
            <a:off x="6998198" y="2535003"/>
            <a:ext cx="594898" cy="4553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TCI</a:t>
            </a:r>
          </a:p>
        </p:txBody>
      </p:sp>
      <p:sp>
        <p:nvSpPr>
          <p:cNvPr id="134" name="Flowchart: Alternate Process 133">
            <a:extLst>
              <a:ext uri="{FF2B5EF4-FFF2-40B4-BE49-F238E27FC236}">
                <a16:creationId xmlns:a16="http://schemas.microsoft.com/office/drawing/2014/main" id="{1EC4266E-1C6A-C5B4-629B-DDBC235B0F0C}"/>
              </a:ext>
            </a:extLst>
          </p:cNvPr>
          <p:cNvSpPr/>
          <p:nvPr/>
        </p:nvSpPr>
        <p:spPr>
          <a:xfrm>
            <a:off x="7454121" y="2010353"/>
            <a:ext cx="594898" cy="4553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JAT</a:t>
            </a:r>
          </a:p>
        </p:txBody>
      </p:sp>
      <p:sp>
        <p:nvSpPr>
          <p:cNvPr id="135" name="Flowchart: Alternate Process 134">
            <a:extLst>
              <a:ext uri="{FF2B5EF4-FFF2-40B4-BE49-F238E27FC236}">
                <a16:creationId xmlns:a16="http://schemas.microsoft.com/office/drawing/2014/main" id="{883F657E-A239-AFAC-33D9-A9C92444A9F9}"/>
              </a:ext>
            </a:extLst>
          </p:cNvPr>
          <p:cNvSpPr/>
          <p:nvPr/>
        </p:nvSpPr>
        <p:spPr>
          <a:xfrm>
            <a:off x="8019200" y="1660643"/>
            <a:ext cx="594898" cy="45530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TNK</a:t>
            </a:r>
          </a:p>
        </p:txBody>
      </p:sp>
      <p:sp>
        <p:nvSpPr>
          <p:cNvPr id="136" name="Flowchart: Alternate Process 135">
            <a:extLst>
              <a:ext uri="{FF2B5EF4-FFF2-40B4-BE49-F238E27FC236}">
                <a16:creationId xmlns:a16="http://schemas.microsoft.com/office/drawing/2014/main" id="{7D541F73-CF9D-FB01-C598-D916FCF23A94}"/>
              </a:ext>
            </a:extLst>
          </p:cNvPr>
          <p:cNvSpPr/>
          <p:nvPr/>
        </p:nvSpPr>
        <p:spPr>
          <a:xfrm>
            <a:off x="2794182" y="6079206"/>
            <a:ext cx="3444403" cy="624557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B5EFD89-79F2-F479-8750-772FD627FC64}"/>
              </a:ext>
            </a:extLst>
          </p:cNvPr>
          <p:cNvSpPr/>
          <p:nvPr/>
        </p:nvSpPr>
        <p:spPr>
          <a:xfrm>
            <a:off x="6482464" y="5704972"/>
            <a:ext cx="2326877" cy="629217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2AC91C-15E7-8556-6664-794116524A62}"/>
              </a:ext>
            </a:extLst>
          </p:cNvPr>
          <p:cNvSpPr/>
          <p:nvPr/>
        </p:nvSpPr>
        <p:spPr>
          <a:xfrm>
            <a:off x="7573891" y="3211478"/>
            <a:ext cx="317956" cy="3179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D1E29A27-E44E-13D4-FB2C-1D4C860554BD}"/>
              </a:ext>
            </a:extLst>
          </p:cNvPr>
          <p:cNvSpPr/>
          <p:nvPr/>
        </p:nvSpPr>
        <p:spPr>
          <a:xfrm>
            <a:off x="6271168" y="5452787"/>
            <a:ext cx="241616" cy="113776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1569D-6774-ADDF-53C0-D71574A39BDA}"/>
              </a:ext>
            </a:extLst>
          </p:cNvPr>
          <p:cNvSpPr/>
          <p:nvPr/>
        </p:nvSpPr>
        <p:spPr>
          <a:xfrm>
            <a:off x="1671697" y="110769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4D205-2176-EA85-6CAD-CBC570CBB047}"/>
              </a:ext>
            </a:extLst>
          </p:cNvPr>
          <p:cNvSpPr/>
          <p:nvPr/>
        </p:nvSpPr>
        <p:spPr>
          <a:xfrm>
            <a:off x="60539" y="992298"/>
            <a:ext cx="7120640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TRIỂN KHAI CHUYỂN ĐỔI LEAN-GIAI ĐOẠN 1 NĂM 2022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BC6FAC3-B40B-6854-1D29-47637EE406DB}"/>
              </a:ext>
            </a:extLst>
          </p:cNvPr>
          <p:cNvCxnSpPr/>
          <p:nvPr/>
        </p:nvCxnSpPr>
        <p:spPr>
          <a:xfrm rot="5400000" flipH="1" flipV="1">
            <a:off x="6306563" y="4829047"/>
            <a:ext cx="1454917" cy="294315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29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963D8-9019-1C17-FA03-8B92C2BE6AE0}"/>
              </a:ext>
            </a:extLst>
          </p:cNvPr>
          <p:cNvSpPr/>
          <p:nvPr/>
        </p:nvSpPr>
        <p:spPr>
          <a:xfrm>
            <a:off x="13252" y="914879"/>
            <a:ext cx="9144000" cy="59431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32972"/>
            <a:ext cx="1592944" cy="64374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E110F-0A24-0D05-9755-EBFE8E6749FB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191569D-6774-ADDF-53C0-D71574A39BDA}"/>
              </a:ext>
            </a:extLst>
          </p:cNvPr>
          <p:cNvSpPr/>
          <p:nvPr/>
        </p:nvSpPr>
        <p:spPr>
          <a:xfrm>
            <a:off x="1671697" y="110769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291AA2-2B01-D74B-FE47-4C80D3B24109}"/>
              </a:ext>
            </a:extLst>
          </p:cNvPr>
          <p:cNvSpPr/>
          <p:nvPr/>
        </p:nvSpPr>
        <p:spPr>
          <a:xfrm>
            <a:off x="231926" y="5094006"/>
            <a:ext cx="1332204" cy="4104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bắt hiện trạng</a:t>
            </a:r>
          </a:p>
          <a:p>
            <a:pPr algn="l"/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(Kế hoạch triển khai dự án)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03C8B-1304-4C3D-97A4-A5BCD363712C}"/>
              </a:ext>
            </a:extLst>
          </p:cNvPr>
          <p:cNvSpPr/>
          <p:nvPr/>
        </p:nvSpPr>
        <p:spPr>
          <a:xfrm>
            <a:off x="1555208" y="4671427"/>
            <a:ext cx="783132" cy="4131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hoạch thu thập dữ liệu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5C88B-12F9-B684-2F5A-1BA57A36C9F0}"/>
              </a:ext>
            </a:extLst>
          </p:cNvPr>
          <p:cNvSpPr/>
          <p:nvPr/>
        </p:nvSpPr>
        <p:spPr>
          <a:xfrm>
            <a:off x="2338339" y="4251578"/>
            <a:ext cx="1093359" cy="4104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hợp phân tích dữ liệu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E81E55-30EE-D65B-8961-163227C25F51}"/>
              </a:ext>
            </a:extLst>
          </p:cNvPr>
          <p:cNvSpPr/>
          <p:nvPr/>
        </p:nvSpPr>
        <p:spPr>
          <a:xfrm>
            <a:off x="3431698" y="3841146"/>
            <a:ext cx="1030900" cy="4104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quyết vấn đề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0A177D-D6B2-B6F5-EF66-EC303B26EB4B}"/>
              </a:ext>
            </a:extLst>
          </p:cNvPr>
          <p:cNvSpPr/>
          <p:nvPr/>
        </p:nvSpPr>
        <p:spPr>
          <a:xfrm>
            <a:off x="4462598" y="3430716"/>
            <a:ext cx="754945" cy="410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5C329B-F3D7-9B78-6D82-F02F99C596B7}"/>
              </a:ext>
            </a:extLst>
          </p:cNvPr>
          <p:cNvSpPr/>
          <p:nvPr/>
        </p:nvSpPr>
        <p:spPr>
          <a:xfrm>
            <a:off x="5049429" y="3020285"/>
            <a:ext cx="1414578" cy="4104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9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9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780DE7-B70F-638F-CA35-9EE5F2CC5AE1}"/>
              </a:ext>
            </a:extLst>
          </p:cNvPr>
          <p:cNvSpPr/>
          <p:nvPr/>
        </p:nvSpPr>
        <p:spPr>
          <a:xfrm>
            <a:off x="6446162" y="2600436"/>
            <a:ext cx="1093359" cy="4104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giá và báo cáo kết quả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68872-B094-10A0-E878-6F652BAFF32E}"/>
              </a:ext>
            </a:extLst>
          </p:cNvPr>
          <p:cNvSpPr/>
          <p:nvPr/>
        </p:nvSpPr>
        <p:spPr>
          <a:xfrm>
            <a:off x="7530600" y="2196694"/>
            <a:ext cx="809899" cy="413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9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chuẩn hóa</a:t>
            </a:r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57D82D-DA25-9F14-4517-A9312F315AC4}"/>
              </a:ext>
            </a:extLst>
          </p:cNvPr>
          <p:cNvCxnSpPr/>
          <p:nvPr/>
        </p:nvCxnSpPr>
        <p:spPr>
          <a:xfrm>
            <a:off x="160543" y="5560943"/>
            <a:ext cx="89967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46C1B0-9A44-112E-F324-486C66ED8403}"/>
              </a:ext>
            </a:extLst>
          </p:cNvPr>
          <p:cNvCxnSpPr/>
          <p:nvPr/>
        </p:nvCxnSpPr>
        <p:spPr>
          <a:xfrm flipV="1">
            <a:off x="142698" y="1500995"/>
            <a:ext cx="0" cy="4059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0DB704-DA48-8664-6EDC-50B3E2713B2F}"/>
              </a:ext>
            </a:extLst>
          </p:cNvPr>
          <p:cNvCxnSpPr/>
          <p:nvPr/>
        </p:nvCxnSpPr>
        <p:spPr>
          <a:xfrm>
            <a:off x="3422774" y="2973195"/>
            <a:ext cx="0" cy="2606584"/>
          </a:xfrm>
          <a:prstGeom prst="line">
            <a:avLst/>
          </a:prstGeom>
          <a:ln w="19050">
            <a:solidFill>
              <a:srgbClr val="0000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2625F0-04A0-1ACB-9899-F68C330718F2}"/>
              </a:ext>
            </a:extLst>
          </p:cNvPr>
          <p:cNvCxnSpPr/>
          <p:nvPr/>
        </p:nvCxnSpPr>
        <p:spPr>
          <a:xfrm>
            <a:off x="6455084" y="2218259"/>
            <a:ext cx="0" cy="3295595"/>
          </a:xfrm>
          <a:prstGeom prst="line">
            <a:avLst/>
          </a:prstGeom>
          <a:ln w="19050">
            <a:solidFill>
              <a:srgbClr val="0000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tar: 8 Points 21">
            <a:extLst>
              <a:ext uri="{FF2B5EF4-FFF2-40B4-BE49-F238E27FC236}">
                <a16:creationId xmlns:a16="http://schemas.microsoft.com/office/drawing/2014/main" id="{7BCD4108-C69B-D64F-888F-4B4B09B342AE}"/>
              </a:ext>
            </a:extLst>
          </p:cNvPr>
          <p:cNvSpPr/>
          <p:nvPr/>
        </p:nvSpPr>
        <p:spPr>
          <a:xfrm>
            <a:off x="7956820" y="1529248"/>
            <a:ext cx="1129049" cy="820861"/>
          </a:xfrm>
          <a:prstGeom prst="star8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75E1F0-E7E9-B704-FE62-6AE6EE9EE148}"/>
              </a:ext>
            </a:extLst>
          </p:cNvPr>
          <p:cNvCxnSpPr/>
          <p:nvPr/>
        </p:nvCxnSpPr>
        <p:spPr>
          <a:xfrm>
            <a:off x="8987720" y="2046007"/>
            <a:ext cx="0" cy="3467847"/>
          </a:xfrm>
          <a:prstGeom prst="line">
            <a:avLst/>
          </a:prstGeom>
          <a:ln w="19050">
            <a:solidFill>
              <a:srgbClr val="0000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>
            <a:extLst>
              <a:ext uri="{FF2B5EF4-FFF2-40B4-BE49-F238E27FC236}">
                <a16:creationId xmlns:a16="http://schemas.microsoft.com/office/drawing/2014/main" id="{A0DB1EF7-9B30-5FDF-A8AD-66FC39AF0269}"/>
              </a:ext>
            </a:extLst>
          </p:cNvPr>
          <p:cNvSpPr/>
          <p:nvPr/>
        </p:nvSpPr>
        <p:spPr>
          <a:xfrm rot="5400000">
            <a:off x="1650224" y="2555863"/>
            <a:ext cx="239685" cy="301988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D9D8D7E6-5100-99CA-E0A7-096D3CB91B37}"/>
              </a:ext>
            </a:extLst>
          </p:cNvPr>
          <p:cNvSpPr/>
          <p:nvPr/>
        </p:nvSpPr>
        <p:spPr>
          <a:xfrm rot="5400000">
            <a:off x="4778936" y="1373628"/>
            <a:ext cx="239685" cy="291631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D6E411D6-3126-42C7-4F00-FE72DA125984}"/>
              </a:ext>
            </a:extLst>
          </p:cNvPr>
          <p:cNvSpPr/>
          <p:nvPr/>
        </p:nvSpPr>
        <p:spPr>
          <a:xfrm rot="5400000">
            <a:off x="7150800" y="1398109"/>
            <a:ext cx="154925" cy="138574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1CA7FA-3EB0-329B-C38C-2362A70CB561}"/>
              </a:ext>
            </a:extLst>
          </p:cNvPr>
          <p:cNvSpPr/>
          <p:nvPr/>
        </p:nvSpPr>
        <p:spPr>
          <a:xfrm>
            <a:off x="916907" y="3333807"/>
            <a:ext cx="1635577" cy="57326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000" baseline="0">
                <a:latin typeface="Arial" panose="020B0604020202020204" pitchFamily="34" charset="0"/>
                <a:cs typeface="Arial" panose="020B0604020202020204" pitchFamily="34" charset="0"/>
              </a:rPr>
              <a:t> gian triển khai giai đoạn 1: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30 ngày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EE7D03B-76CD-90E2-7E06-EEC6FDADA528}"/>
              </a:ext>
            </a:extLst>
          </p:cNvPr>
          <p:cNvSpPr/>
          <p:nvPr/>
        </p:nvSpPr>
        <p:spPr>
          <a:xfrm>
            <a:off x="4009607" y="2159022"/>
            <a:ext cx="1635577" cy="57326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000" baseline="0">
                <a:latin typeface="Arial" panose="020B0604020202020204" pitchFamily="34" charset="0"/>
                <a:cs typeface="Arial" panose="020B0604020202020204" pitchFamily="34" charset="0"/>
              </a:rPr>
              <a:t> gian triển khai giai đoạn 2: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45 ngày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21CAEE-7B63-BF30-0E78-3CF030A44C6A}"/>
              </a:ext>
            </a:extLst>
          </p:cNvPr>
          <p:cNvSpPr/>
          <p:nvPr/>
        </p:nvSpPr>
        <p:spPr>
          <a:xfrm>
            <a:off x="6339089" y="1444487"/>
            <a:ext cx="1635577" cy="573266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000" baseline="0">
                <a:latin typeface="Arial" panose="020B0604020202020204" pitchFamily="34" charset="0"/>
                <a:cs typeface="Arial" panose="020B0604020202020204" pitchFamily="34" charset="0"/>
              </a:rPr>
              <a:t> gian triển khai giai đoạn 2: 2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5 ngày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6131C54-CADB-2525-F145-CCA3D17534DB}"/>
              </a:ext>
            </a:extLst>
          </p:cNvPr>
          <p:cNvSpPr/>
          <p:nvPr/>
        </p:nvSpPr>
        <p:spPr>
          <a:xfrm>
            <a:off x="2054879" y="5589196"/>
            <a:ext cx="4186893" cy="476359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600" baseline="0">
                <a:latin typeface="Arial" panose="020B0604020202020204" pitchFamily="34" charset="0"/>
                <a:cs typeface="Arial" panose="020B0604020202020204" pitchFamily="34" charset="0"/>
              </a:rPr>
              <a:t> gian triển khai 1 chuyên án : 100 ngày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7D295C-9E6E-23AA-79A2-228E44C25C10}"/>
              </a:ext>
            </a:extLst>
          </p:cNvPr>
          <p:cNvSpPr/>
          <p:nvPr/>
        </p:nvSpPr>
        <p:spPr>
          <a:xfrm>
            <a:off x="213227" y="980831"/>
            <a:ext cx="3948438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LƯU TRÌNH TRIỂN KHAI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2F7B0EFE-B1D4-E026-CFD5-E9ED1F69D6B1}"/>
              </a:ext>
            </a:extLst>
          </p:cNvPr>
          <p:cNvSpPr/>
          <p:nvPr/>
        </p:nvSpPr>
        <p:spPr>
          <a:xfrm>
            <a:off x="1429362" y="5081250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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4AC0196-69AD-D301-0D8C-985A818EBF83}"/>
              </a:ext>
            </a:extLst>
          </p:cNvPr>
          <p:cNvSpPr/>
          <p:nvPr/>
        </p:nvSpPr>
        <p:spPr>
          <a:xfrm>
            <a:off x="2263961" y="4671427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6649E51E-4E5A-74E9-0D6C-CDCB4EC2C477}"/>
              </a:ext>
            </a:extLst>
          </p:cNvPr>
          <p:cNvSpPr/>
          <p:nvPr/>
        </p:nvSpPr>
        <p:spPr>
          <a:xfrm>
            <a:off x="3327127" y="4287857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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4B2E3DCA-7129-FA6F-39C6-9A9F1DE32409}"/>
              </a:ext>
            </a:extLst>
          </p:cNvPr>
          <p:cNvSpPr/>
          <p:nvPr/>
        </p:nvSpPr>
        <p:spPr>
          <a:xfrm>
            <a:off x="4321820" y="387622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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9DD640D8-269A-D563-958D-F0710D511E0F}"/>
              </a:ext>
            </a:extLst>
          </p:cNvPr>
          <p:cNvSpPr/>
          <p:nvPr/>
        </p:nvSpPr>
        <p:spPr>
          <a:xfrm>
            <a:off x="5125380" y="346540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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A7FFA2C8-BD9D-671D-B1FF-D34024D6F441}"/>
              </a:ext>
            </a:extLst>
          </p:cNvPr>
          <p:cNvSpPr/>
          <p:nvPr/>
        </p:nvSpPr>
        <p:spPr>
          <a:xfrm>
            <a:off x="6497628" y="3076489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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A1FCA489-B888-F503-0BBB-ACCE77D226F0}"/>
              </a:ext>
            </a:extLst>
          </p:cNvPr>
          <p:cNvSpPr/>
          <p:nvPr/>
        </p:nvSpPr>
        <p:spPr>
          <a:xfrm>
            <a:off x="7478227" y="2600436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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4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68F0C0-8380-DCD5-AD39-09D558123816}"/>
              </a:ext>
            </a:extLst>
          </p:cNvPr>
          <p:cNvSpPr/>
          <p:nvPr/>
        </p:nvSpPr>
        <p:spPr>
          <a:xfrm>
            <a:off x="13252" y="694382"/>
            <a:ext cx="9144000" cy="61636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EFD32300-1AEE-9B75-07AE-8518D522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32972"/>
            <a:ext cx="1681040" cy="5519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46CFD-F6DC-F44A-6F7A-826ABCD2D6D3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A86EDC74-60D9-DE5F-73F6-D28036F79E20}"/>
              </a:ext>
            </a:extLst>
          </p:cNvPr>
          <p:cNvSpPr/>
          <p:nvPr/>
        </p:nvSpPr>
        <p:spPr>
          <a:xfrm>
            <a:off x="463582" y="1915583"/>
            <a:ext cx="3684347" cy="463826"/>
          </a:xfrm>
          <a:prstGeom prst="flowChartAlternateProcess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SUẤT THỜI GIAN SẢN XUẤT 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B1080C6-A1DC-E228-8339-FF7F4A51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863809"/>
              </p:ext>
            </p:extLst>
          </p:nvPr>
        </p:nvGraphicFramePr>
        <p:xfrm>
          <a:off x="17191" y="2511064"/>
          <a:ext cx="4902556" cy="26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878E3BA-1D9C-89CC-915A-DCB28F1E4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742794"/>
              </p:ext>
            </p:extLst>
          </p:nvPr>
        </p:nvGraphicFramePr>
        <p:xfrm>
          <a:off x="463583" y="5083228"/>
          <a:ext cx="4423188" cy="347294"/>
        </p:xfrm>
        <a:graphic>
          <a:graphicData uri="http://schemas.openxmlformats.org/drawingml/2006/table">
            <a:tbl>
              <a:tblPr/>
              <a:tblGrid>
                <a:gridCol w="1474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2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Hiện trạng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eiryo UI" panose="020B060403050404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Mục tiêu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eiryo UI" panose="020B060403050404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kumimoji="0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eiryo UI" panose="020B060403050404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eiryo UI" panose="020B060403050404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AutoShape 6">
            <a:extLst>
              <a:ext uri="{FF2B5EF4-FFF2-40B4-BE49-F238E27FC236}">
                <a16:creationId xmlns:a16="http://schemas.microsoft.com/office/drawing/2014/main" id="{026954DE-047C-29B4-ABB2-68605EC1B5A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28607" y="2646431"/>
            <a:ext cx="898388" cy="347294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 anchorCtr="1"/>
          <a:lstStyle>
            <a:lvl1pPr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ED19706D-A3C0-5926-12CB-3ED4749F9D5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72397" y="2646430"/>
            <a:ext cx="767177" cy="347294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 anchorCtr="1"/>
          <a:lstStyle>
            <a:lvl1pPr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0A6D72-A2FA-BCD1-12C2-FE0A4EB69E23}"/>
              </a:ext>
            </a:extLst>
          </p:cNvPr>
          <p:cNvSpPr/>
          <p:nvPr/>
        </p:nvSpPr>
        <p:spPr>
          <a:xfrm>
            <a:off x="1494210" y="2489337"/>
            <a:ext cx="767179" cy="6614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3.0%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82DF91-7C9B-CF74-A581-72966C0C1956}"/>
              </a:ext>
            </a:extLst>
          </p:cNvPr>
          <p:cNvSpPr/>
          <p:nvPr/>
        </p:nvSpPr>
        <p:spPr>
          <a:xfrm>
            <a:off x="3068634" y="2489337"/>
            <a:ext cx="898389" cy="6614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3.6%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8E4322D8-01BD-D01F-0247-BA2AD9F04F30}"/>
              </a:ext>
            </a:extLst>
          </p:cNvPr>
          <p:cNvSpPr/>
          <p:nvPr/>
        </p:nvSpPr>
        <p:spPr>
          <a:xfrm>
            <a:off x="6370641" y="1915583"/>
            <a:ext cx="1934817" cy="463826"/>
          </a:xfrm>
          <a:prstGeom prst="flowChartAlternateProcess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QUẢ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F537964E-25BE-69C2-5DA5-1C6BA312F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284833"/>
              </p:ext>
            </p:extLst>
          </p:nvPr>
        </p:nvGraphicFramePr>
        <p:xfrm>
          <a:off x="4886771" y="2532790"/>
          <a:ext cx="4257229" cy="2616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AutoShape 6">
            <a:extLst>
              <a:ext uri="{FF2B5EF4-FFF2-40B4-BE49-F238E27FC236}">
                <a16:creationId xmlns:a16="http://schemas.microsoft.com/office/drawing/2014/main" id="{157AE07D-65DD-3BCC-3FF8-F3A8986152E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85248" y="2977170"/>
            <a:ext cx="767177" cy="347294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 anchorCtr="1"/>
          <a:lstStyle>
            <a:lvl1pPr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867CD1-17E6-7C9C-52F0-101754F909C5}"/>
              </a:ext>
            </a:extLst>
          </p:cNvPr>
          <p:cNvSpPr/>
          <p:nvPr/>
        </p:nvSpPr>
        <p:spPr>
          <a:xfrm>
            <a:off x="5976730" y="2820076"/>
            <a:ext cx="1219845" cy="6614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12.5%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DBD3C4-8613-B715-79D4-2EFC9A6020FB}"/>
              </a:ext>
            </a:extLst>
          </p:cNvPr>
          <p:cNvGrpSpPr/>
          <p:nvPr/>
        </p:nvGrpSpPr>
        <p:grpSpPr>
          <a:xfrm>
            <a:off x="5580588" y="5128557"/>
            <a:ext cx="3477645" cy="347294"/>
            <a:chOff x="5603132" y="4332596"/>
            <a:chExt cx="3477645" cy="347294"/>
          </a:xfrm>
        </p:grpSpPr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642F624B-F3D6-B42F-30CC-3C1FE3123F18}"/>
                </a:ext>
              </a:extLst>
            </p:cNvPr>
            <p:cNvSpPr/>
            <p:nvPr/>
          </p:nvSpPr>
          <p:spPr>
            <a:xfrm>
              <a:off x="5603132" y="4332596"/>
              <a:ext cx="1770448" cy="347294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lowchart: Process 36">
              <a:extLst>
                <a:ext uri="{FF2B5EF4-FFF2-40B4-BE49-F238E27FC236}">
                  <a16:creationId xmlns:a16="http://schemas.microsoft.com/office/drawing/2014/main" id="{9245170A-418F-12DB-AD23-9FA9773B485F}"/>
                </a:ext>
              </a:extLst>
            </p:cNvPr>
            <p:cNvSpPr/>
            <p:nvPr/>
          </p:nvSpPr>
          <p:spPr>
            <a:xfrm>
              <a:off x="7373580" y="4332596"/>
              <a:ext cx="1707197" cy="347294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1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698B518E-5E15-A338-252F-C1F1BCF42C64}"/>
              </a:ext>
            </a:extLst>
          </p:cNvPr>
          <p:cNvSpPr/>
          <p:nvPr/>
        </p:nvSpPr>
        <p:spPr>
          <a:xfrm>
            <a:off x="5190231" y="2377616"/>
            <a:ext cx="1063170" cy="18281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1000 vnđ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C5538-CB7B-B4F5-4D28-FD6D4C33B245}"/>
              </a:ext>
            </a:extLst>
          </p:cNvPr>
          <p:cNvSpPr/>
          <p:nvPr/>
        </p:nvSpPr>
        <p:spPr>
          <a:xfrm>
            <a:off x="213227" y="980831"/>
            <a:ext cx="3948438" cy="400110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 KẾT QUẢ ĐẠT ĐƯỢC</a:t>
            </a:r>
            <a:endParaRPr lang="en-US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2E9F2-81F8-C9BD-AD2D-99DBBF53C1FD}"/>
              </a:ext>
            </a:extLst>
          </p:cNvPr>
          <p:cNvSpPr/>
          <p:nvPr/>
        </p:nvSpPr>
        <p:spPr>
          <a:xfrm>
            <a:off x="1671697" y="110769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</p:spTree>
    <p:extLst>
      <p:ext uri="{BB962C8B-B14F-4D97-AF65-F5344CB8AC3E}">
        <p14:creationId xmlns:p14="http://schemas.microsoft.com/office/powerpoint/2010/main" val="319017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963D8-9019-1C17-FA03-8B92C2BE6AE0}"/>
              </a:ext>
            </a:extLst>
          </p:cNvPr>
          <p:cNvSpPr/>
          <p:nvPr/>
        </p:nvSpPr>
        <p:spPr>
          <a:xfrm>
            <a:off x="-13252" y="941623"/>
            <a:ext cx="9144000" cy="59431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32972"/>
            <a:ext cx="1212943" cy="490177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E110F-0A24-0D05-9755-EBFE8E6749FB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191569D-6774-ADDF-53C0-D71574A39BDA}"/>
              </a:ext>
            </a:extLst>
          </p:cNvPr>
          <p:cNvSpPr/>
          <p:nvPr/>
        </p:nvSpPr>
        <p:spPr>
          <a:xfrm>
            <a:off x="1298711" y="110769"/>
            <a:ext cx="7845289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IV: CHUYỂN ĐỔI LEAN MANG LẠI KẾT QUẢ CHO TECHNOKOM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33812C-5CA7-3D71-43E1-B6F76A171DEC}"/>
              </a:ext>
            </a:extLst>
          </p:cNvPr>
          <p:cNvSpPr/>
          <p:nvPr/>
        </p:nvSpPr>
        <p:spPr>
          <a:xfrm>
            <a:off x="778298" y="2482952"/>
            <a:ext cx="2672842" cy="213691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56BE1A6-84BF-46DC-C2DB-E18743B57930}"/>
              </a:ext>
            </a:extLst>
          </p:cNvPr>
          <p:cNvSpPr/>
          <p:nvPr/>
        </p:nvSpPr>
        <p:spPr>
          <a:xfrm>
            <a:off x="3127626" y="1187264"/>
            <a:ext cx="2672842" cy="1955946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352CA1-223D-7A5A-D1CB-B775231A721F}"/>
              </a:ext>
            </a:extLst>
          </p:cNvPr>
          <p:cNvSpPr/>
          <p:nvPr/>
        </p:nvSpPr>
        <p:spPr>
          <a:xfrm>
            <a:off x="5497842" y="2257009"/>
            <a:ext cx="2605528" cy="2136913"/>
          </a:xfrm>
          <a:prstGeom prst="ellipse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26C42F-39D9-F1AD-036E-3C7585DE32EC}"/>
              </a:ext>
            </a:extLst>
          </p:cNvPr>
          <p:cNvSpPr/>
          <p:nvPr/>
        </p:nvSpPr>
        <p:spPr>
          <a:xfrm>
            <a:off x="5009737" y="4722991"/>
            <a:ext cx="2672842" cy="190570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hoạch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3320B69D-E63C-7928-F35A-34241497094F}"/>
              </a:ext>
            </a:extLst>
          </p:cNvPr>
          <p:cNvSpPr/>
          <p:nvPr/>
        </p:nvSpPr>
        <p:spPr>
          <a:xfrm>
            <a:off x="4521097" y="4536823"/>
            <a:ext cx="119270" cy="41547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2F4B2B5B-FBB8-E4EF-D365-16260B199BCE}"/>
              </a:ext>
            </a:extLst>
          </p:cNvPr>
          <p:cNvSpPr/>
          <p:nvPr/>
        </p:nvSpPr>
        <p:spPr>
          <a:xfrm>
            <a:off x="1780138" y="2501996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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88B3EE72-9FED-E13B-8D9E-98A0FBA7B067}"/>
              </a:ext>
            </a:extLst>
          </p:cNvPr>
          <p:cNvSpPr/>
          <p:nvPr/>
        </p:nvSpPr>
        <p:spPr>
          <a:xfrm>
            <a:off x="4154685" y="1184637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82FCF9CD-3E70-92C1-378C-CA1FA20B735E}"/>
              </a:ext>
            </a:extLst>
          </p:cNvPr>
          <p:cNvSpPr/>
          <p:nvPr/>
        </p:nvSpPr>
        <p:spPr>
          <a:xfrm>
            <a:off x="5543825" y="3017831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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Flowchart: Process 54">
            <a:extLst>
              <a:ext uri="{FF2B5EF4-FFF2-40B4-BE49-F238E27FC236}">
                <a16:creationId xmlns:a16="http://schemas.microsoft.com/office/drawing/2014/main" id="{DD19F466-CA85-18C4-7617-2D70A27ADAF9}"/>
              </a:ext>
            </a:extLst>
          </p:cNvPr>
          <p:cNvSpPr/>
          <p:nvPr/>
        </p:nvSpPr>
        <p:spPr>
          <a:xfrm>
            <a:off x="5988123" y="482326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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49E54BA8-DADF-E967-660C-A43EFE4413E9}"/>
              </a:ext>
            </a:extLst>
          </p:cNvPr>
          <p:cNvSpPr/>
          <p:nvPr/>
        </p:nvSpPr>
        <p:spPr>
          <a:xfrm>
            <a:off x="3336214" y="3083620"/>
            <a:ext cx="2443321" cy="1955946"/>
          </a:xfrm>
          <a:prstGeom prst="pentagon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TECHNOKOM ĐẠT ĐƯỢC KHI CHUYỂN ĐỔI LEAN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453C8-D636-D407-329E-620A4F131ACA}"/>
              </a:ext>
            </a:extLst>
          </p:cNvPr>
          <p:cNvSpPr/>
          <p:nvPr/>
        </p:nvSpPr>
        <p:spPr>
          <a:xfrm>
            <a:off x="1574866" y="4868490"/>
            <a:ext cx="2672842" cy="190570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0344EF73-48BA-B10C-D959-92016543431C}"/>
              </a:ext>
            </a:extLst>
          </p:cNvPr>
          <p:cNvSpPr/>
          <p:nvPr/>
        </p:nvSpPr>
        <p:spPr>
          <a:xfrm>
            <a:off x="2633756" y="5037556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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0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9ADCECC-A78E-1B1E-2930-F7B98A594ECE}"/>
              </a:ext>
            </a:extLst>
          </p:cNvPr>
          <p:cNvSpPr/>
          <p:nvPr/>
        </p:nvSpPr>
        <p:spPr>
          <a:xfrm>
            <a:off x="0" y="738896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9D121-AD86-5058-55C7-5602BA379C3E}"/>
              </a:ext>
            </a:extLst>
          </p:cNvPr>
          <p:cNvSpPr/>
          <p:nvPr/>
        </p:nvSpPr>
        <p:spPr>
          <a:xfrm>
            <a:off x="1913377" y="0"/>
            <a:ext cx="5317246" cy="5547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GIỚI THIỆU CÔNG TY</a:t>
            </a:r>
            <a:endParaRPr lang="vi-VN" sz="2400" b="1" dirty="0">
              <a:ln w="0"/>
              <a:effectLst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268326-49B8-6FD8-96EB-8069D2627462}"/>
              </a:ext>
            </a:extLst>
          </p:cNvPr>
          <p:cNvCxnSpPr/>
          <p:nvPr/>
        </p:nvCxnSpPr>
        <p:spPr>
          <a:xfrm>
            <a:off x="0" y="6468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453E113-4E49-CBD0-03C5-84AA7C5E0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34256" y="67626"/>
            <a:ext cx="1433287" cy="48714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E4493A-FA29-19E6-E9A4-39404B9F8FC3}"/>
              </a:ext>
            </a:extLst>
          </p:cNvPr>
          <p:cNvSpPr/>
          <p:nvPr/>
        </p:nvSpPr>
        <p:spPr>
          <a:xfrm>
            <a:off x="2253343" y="2204357"/>
            <a:ext cx="865414" cy="800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CA61663-0C53-82C9-5314-A6FEA66B7488}"/>
              </a:ext>
            </a:extLst>
          </p:cNvPr>
          <p:cNvCxnSpPr>
            <a:cxnSpLocks/>
            <a:stCxn id="14" idx="1"/>
            <a:endCxn id="9" idx="0"/>
          </p:cNvCxnSpPr>
          <p:nvPr/>
        </p:nvCxnSpPr>
        <p:spPr>
          <a:xfrm rot="10800000" flipH="1" flipV="1">
            <a:off x="2253342" y="2604407"/>
            <a:ext cx="2251529" cy="2716626"/>
          </a:xfrm>
          <a:prstGeom prst="bentConnector4">
            <a:avLst>
              <a:gd name="adj1" fmla="val -10153"/>
              <a:gd name="adj2" fmla="val 5736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731628-EC5D-0F8D-2834-5A4F2670E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894"/>
            <a:ext cx="9144000" cy="4582139"/>
          </a:xfrm>
          <a:prstGeom prst="rect">
            <a:avLst/>
          </a:prstGeom>
        </p:spPr>
      </p:pic>
      <p:sp>
        <p:nvSpPr>
          <p:cNvPr id="6" name="AutoShape 11">
            <a:extLst>
              <a:ext uri="{FF2B5EF4-FFF2-40B4-BE49-F238E27FC236}">
                <a16:creationId xmlns:a16="http://schemas.microsoft.com/office/drawing/2014/main" id="{B677ADCF-3642-3B7E-FF1F-08BDC4448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52" y="3581758"/>
            <a:ext cx="1869079" cy="663100"/>
          </a:xfrm>
          <a:prstGeom prst="wedgeRectCallout">
            <a:avLst>
              <a:gd name="adj1" fmla="val -74528"/>
              <a:gd name="adj2" fmla="val 49367"/>
            </a:avLst>
          </a:prstGeom>
          <a:solidFill>
            <a:srgbClr val="00FFFF">
              <a:alpha val="54901"/>
            </a:srgbClr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ja-JP" sz="2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MingLiU" pitchFamily="49" charset="-128"/>
                <a:cs typeface="Arial" panose="020B0604020202020204" pitchFamily="34" charset="0"/>
              </a:rPr>
              <a:t>Công ty CP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ja-JP" sz="2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MingLiU" pitchFamily="49" charset="-128"/>
                <a:cs typeface="Arial" panose="020B0604020202020204" pitchFamily="34" charset="0"/>
              </a:rPr>
              <a:t>TECHNOKOM</a:t>
            </a:r>
            <a:endParaRPr kumimoji="1" lang="en-US" altLang="zh-TW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MingLiU" pitchFamily="49" charset="-128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32D62-94BF-1B1F-96B2-35FB6A1653AE}"/>
              </a:ext>
            </a:extLst>
          </p:cNvPr>
          <p:cNvSpPr/>
          <p:nvPr/>
        </p:nvSpPr>
        <p:spPr>
          <a:xfrm>
            <a:off x="0" y="5321033"/>
            <a:ext cx="9009744" cy="1358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TECHNOKOM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E3,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KCN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Lâm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24km,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5A.</a:t>
            </a:r>
          </a:p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 descr="FH">
            <a:extLst>
              <a:ext uri="{FF2B5EF4-FFF2-40B4-BE49-F238E27FC236}">
                <a16:creationId xmlns:a16="http://schemas.microsoft.com/office/drawing/2014/main" id="{2E035FC2-8952-1364-E4E0-6031D5C9F6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99" y="4022083"/>
            <a:ext cx="306163" cy="37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6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963D8-9019-1C17-FA03-8B92C2BE6AE0}"/>
              </a:ext>
            </a:extLst>
          </p:cNvPr>
          <p:cNvSpPr/>
          <p:nvPr/>
        </p:nvSpPr>
        <p:spPr>
          <a:xfrm>
            <a:off x="-13252" y="941623"/>
            <a:ext cx="9144000" cy="59431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32759" y="132972"/>
            <a:ext cx="1212943" cy="490177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2E110F-0A24-0D05-9755-EBFE8E6749FB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191569D-6774-ADDF-53C0-D71574A39BDA}"/>
              </a:ext>
            </a:extLst>
          </p:cNvPr>
          <p:cNvSpPr/>
          <p:nvPr/>
        </p:nvSpPr>
        <p:spPr>
          <a:xfrm>
            <a:off x="1205946" y="110769"/>
            <a:ext cx="813683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V: MẠNG LƯỚI LEAN MANG LẠI KẾT QUẢ CHO DN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4D61A5-557B-657A-EA57-9C7C29B32FE2}"/>
              </a:ext>
            </a:extLst>
          </p:cNvPr>
          <p:cNvGrpSpPr/>
          <p:nvPr/>
        </p:nvGrpSpPr>
        <p:grpSpPr>
          <a:xfrm>
            <a:off x="85767" y="1712071"/>
            <a:ext cx="5623810" cy="5091761"/>
            <a:chOff x="1364758" y="1227708"/>
            <a:chExt cx="5715372" cy="5306270"/>
          </a:xfrm>
        </p:grpSpPr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3320B69D-E63C-7928-F35A-34241497094F}"/>
                </a:ext>
              </a:extLst>
            </p:cNvPr>
            <p:cNvSpPr/>
            <p:nvPr/>
          </p:nvSpPr>
          <p:spPr>
            <a:xfrm>
              <a:off x="4521097" y="4536823"/>
              <a:ext cx="119270" cy="415470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Process 51">
              <a:extLst>
                <a:ext uri="{FF2B5EF4-FFF2-40B4-BE49-F238E27FC236}">
                  <a16:creationId xmlns:a16="http://schemas.microsoft.com/office/drawing/2014/main" id="{2F4B2B5B-FBB8-E4EF-D365-16260B199BCE}"/>
                </a:ext>
              </a:extLst>
            </p:cNvPr>
            <p:cNvSpPr/>
            <p:nvPr/>
          </p:nvSpPr>
          <p:spPr>
            <a:xfrm>
              <a:off x="4193823" y="1227708"/>
              <a:ext cx="555061" cy="432604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tx1"/>
                  </a:solidFill>
                  <a:sym typeface="Wingdings 2" panose="05020102010507070707" pitchFamily="18" charset="2"/>
                </a:rPr>
                <a:t>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7B198A6C-4DB8-C030-E8B3-B8823A2A2077}"/>
                </a:ext>
              </a:extLst>
            </p:cNvPr>
            <p:cNvSpPr/>
            <p:nvPr/>
          </p:nvSpPr>
          <p:spPr>
            <a:xfrm>
              <a:off x="3112599" y="2947878"/>
              <a:ext cx="2219690" cy="1856106"/>
            </a:xfrm>
            <a:prstGeom prst="hexagon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 ÍCH MẠNG LƯỚI LEAN MANG LẠI CHO DN</a:t>
              </a:r>
              <a:endParaRPr lang="en-US" sz="1600" b="1" dirty="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258D6AE-FBD4-A795-F457-9BD5CA4A4FF5}"/>
                </a:ext>
              </a:extLst>
            </p:cNvPr>
            <p:cNvSpPr/>
            <p:nvPr/>
          </p:nvSpPr>
          <p:spPr>
            <a:xfrm>
              <a:off x="1364758" y="3853957"/>
              <a:ext cx="2203414" cy="1773366"/>
            </a:xfrm>
            <a:prstGeom prst="hexagon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CEO chia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3926DC7E-4CFB-7C92-2597-E57898EBBE01}"/>
                </a:ext>
              </a:extLst>
            </p:cNvPr>
            <p:cNvSpPr/>
            <p:nvPr/>
          </p:nvSpPr>
          <p:spPr>
            <a:xfrm>
              <a:off x="3083978" y="4754675"/>
              <a:ext cx="2219690" cy="1779303"/>
            </a:xfrm>
            <a:prstGeom prst="hexagon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Workshop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CE0531A6-6E84-44D4-2020-2CC6A4F0D079}"/>
                </a:ext>
              </a:extLst>
            </p:cNvPr>
            <p:cNvSpPr/>
            <p:nvPr/>
          </p:nvSpPr>
          <p:spPr>
            <a:xfrm>
              <a:off x="4860440" y="3864052"/>
              <a:ext cx="2219690" cy="1779303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công ty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0A4DFCD5-7143-049B-8D5B-4931E566A27F}"/>
                </a:ext>
              </a:extLst>
            </p:cNvPr>
            <p:cNvSpPr/>
            <p:nvPr/>
          </p:nvSpPr>
          <p:spPr>
            <a:xfrm>
              <a:off x="4878479" y="2137647"/>
              <a:ext cx="2191535" cy="1699306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Họp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kỳ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thành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0DA62475-3D91-E8D0-4E75-914BB3644784}"/>
                </a:ext>
              </a:extLst>
            </p:cNvPr>
            <p:cNvSpPr/>
            <p:nvPr/>
          </p:nvSpPr>
          <p:spPr>
            <a:xfrm>
              <a:off x="3110743" y="1227708"/>
              <a:ext cx="2221546" cy="1751983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thành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40B7C92-3C39-0129-E759-856DA2A7F6B4}"/>
                </a:ext>
              </a:extLst>
            </p:cNvPr>
            <p:cNvSpPr/>
            <p:nvPr/>
          </p:nvSpPr>
          <p:spPr>
            <a:xfrm>
              <a:off x="1373018" y="2153859"/>
              <a:ext cx="2203414" cy="1683094"/>
            </a:xfrm>
            <a:prstGeom prst="hexag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55B0D5E-E638-A389-1821-DDC053A7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05936"/>
            <a:ext cx="1668954" cy="597834"/>
          </a:xfrm>
          <a:prstGeom prst="rect">
            <a:avLst/>
          </a:prstGeom>
        </p:spPr>
      </p:pic>
      <p:sp>
        <p:nvSpPr>
          <p:cNvPr id="27" name="Rectangle: Beveled 26">
            <a:extLst>
              <a:ext uri="{FF2B5EF4-FFF2-40B4-BE49-F238E27FC236}">
                <a16:creationId xmlns:a16="http://schemas.microsoft.com/office/drawing/2014/main" id="{A880A38F-B4C5-331E-D03F-0FC0B822AEAD}"/>
              </a:ext>
            </a:extLst>
          </p:cNvPr>
          <p:cNvSpPr/>
          <p:nvPr/>
        </p:nvSpPr>
        <p:spPr>
          <a:xfrm>
            <a:off x="6023307" y="2861015"/>
            <a:ext cx="2831464" cy="731664"/>
          </a:xfrm>
          <a:prstGeom prst="beve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D391772-3364-BCC7-AD7F-DFF0227ED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259" y="1005111"/>
            <a:ext cx="2325131" cy="6045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184B7B-77A4-8A37-865C-573450B66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36" y="1005100"/>
            <a:ext cx="903945" cy="619299"/>
          </a:xfrm>
          <a:prstGeom prst="rect">
            <a:avLst/>
          </a:prstGeom>
        </p:spPr>
      </p:pic>
      <p:sp>
        <p:nvSpPr>
          <p:cNvPr id="35" name="Rectangle: Beveled 34">
            <a:extLst>
              <a:ext uri="{FF2B5EF4-FFF2-40B4-BE49-F238E27FC236}">
                <a16:creationId xmlns:a16="http://schemas.microsoft.com/office/drawing/2014/main" id="{842AF296-62A1-4C21-2D41-3065C39A5A62}"/>
              </a:ext>
            </a:extLst>
          </p:cNvPr>
          <p:cNvSpPr/>
          <p:nvPr/>
        </p:nvSpPr>
        <p:spPr>
          <a:xfrm>
            <a:off x="6023307" y="3836431"/>
            <a:ext cx="2831464" cy="758809"/>
          </a:xfrm>
          <a:prstGeom prst="beve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Động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A2937D-FD16-537C-ECB6-ACEC1EC39BEE}"/>
              </a:ext>
            </a:extLst>
          </p:cNvPr>
          <p:cNvSpPr/>
          <p:nvPr/>
        </p:nvSpPr>
        <p:spPr>
          <a:xfrm>
            <a:off x="5709576" y="1902453"/>
            <a:ext cx="3434423" cy="584775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KẾT QUẢ MẠNG LƯỚI LEAN</a:t>
            </a:r>
          </a:p>
          <a:p>
            <a:pPr algn="ctr"/>
            <a:r>
              <a:rPr lang="en-US" sz="1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MANG LẠI CHO DN</a:t>
            </a:r>
            <a:endParaRPr lang="en-US" sz="1400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Beveled 37">
            <a:extLst>
              <a:ext uri="{FF2B5EF4-FFF2-40B4-BE49-F238E27FC236}">
                <a16:creationId xmlns:a16="http://schemas.microsoft.com/office/drawing/2014/main" id="{84EEF479-F586-63A2-7006-6F6902D94875}"/>
              </a:ext>
            </a:extLst>
          </p:cNvPr>
          <p:cNvSpPr/>
          <p:nvPr/>
        </p:nvSpPr>
        <p:spPr>
          <a:xfrm>
            <a:off x="6023307" y="4948357"/>
            <a:ext cx="2831464" cy="758809"/>
          </a:xfrm>
          <a:prstGeom prst="beve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95C204E7-A2BA-E686-E76A-BCBB4A26C185}"/>
              </a:ext>
            </a:extLst>
          </p:cNvPr>
          <p:cNvSpPr/>
          <p:nvPr/>
        </p:nvSpPr>
        <p:spPr>
          <a:xfrm>
            <a:off x="7224055" y="2558988"/>
            <a:ext cx="267236" cy="282033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BD9A0C45-6B8B-0C70-55A6-1E9FEFA5FDE4}"/>
              </a:ext>
            </a:extLst>
          </p:cNvPr>
          <p:cNvSpPr/>
          <p:nvPr/>
        </p:nvSpPr>
        <p:spPr>
          <a:xfrm>
            <a:off x="2591979" y="1665147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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8157848B-D6DC-F583-E534-328A7A0F6967}"/>
              </a:ext>
            </a:extLst>
          </p:cNvPr>
          <p:cNvSpPr/>
          <p:nvPr/>
        </p:nvSpPr>
        <p:spPr>
          <a:xfrm>
            <a:off x="3485841" y="3221370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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EE4BE490-55DF-013C-67FD-0A815BB293D8}"/>
              </a:ext>
            </a:extLst>
          </p:cNvPr>
          <p:cNvSpPr/>
          <p:nvPr/>
        </p:nvSpPr>
        <p:spPr>
          <a:xfrm>
            <a:off x="4181373" y="4321127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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0829717B-2536-69D1-5945-FDAD4E17B4C1}"/>
              </a:ext>
            </a:extLst>
          </p:cNvPr>
          <p:cNvSpPr/>
          <p:nvPr/>
        </p:nvSpPr>
        <p:spPr>
          <a:xfrm>
            <a:off x="2656656" y="514377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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404ADB64-0B70-187E-4219-2E8F93CDE4BB}"/>
              </a:ext>
            </a:extLst>
          </p:cNvPr>
          <p:cNvSpPr/>
          <p:nvPr/>
        </p:nvSpPr>
        <p:spPr>
          <a:xfrm>
            <a:off x="923506" y="4258689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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349E243E-60B9-E76F-1C75-5EA7D102A6B3}"/>
              </a:ext>
            </a:extLst>
          </p:cNvPr>
          <p:cNvSpPr/>
          <p:nvPr/>
        </p:nvSpPr>
        <p:spPr>
          <a:xfrm>
            <a:off x="796747" y="2704984"/>
            <a:ext cx="555061" cy="4326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sym typeface="Wingdings 2" panose="05020102010507070707" pitchFamily="18" charset="2"/>
              </a:rPr>
              <a:t>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1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117063-B750-644F-6F9B-0C2FBBB6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8" y="1240368"/>
            <a:ext cx="2440951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36DE6-CB8F-EC51-7B35-E1599B3B3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1" r="3012" b="4000"/>
          <a:stretch/>
        </p:blipFill>
        <p:spPr>
          <a:xfrm>
            <a:off x="3698250" y="1294698"/>
            <a:ext cx="2167737" cy="1755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CE3847-EFCC-C8B8-4197-082BF8DD4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8" t="12304" r="17916" b="6718"/>
          <a:stretch/>
        </p:blipFill>
        <p:spPr>
          <a:xfrm>
            <a:off x="6211956" y="1294698"/>
            <a:ext cx="2282932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22121-1884-90CC-84C5-5D8344E42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0" t="9043" r="13270" b="4544"/>
          <a:stretch/>
        </p:blipFill>
        <p:spPr>
          <a:xfrm>
            <a:off x="3698249" y="3123498"/>
            <a:ext cx="2167737" cy="1732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40577-9702-3088-76AB-A3AE401C2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946" y="3123498"/>
            <a:ext cx="2440952" cy="3641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52CA3C-A943-3EF0-FE73-C45562DBB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249" y="4944255"/>
            <a:ext cx="2209337" cy="1812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879EA1-2A06-6787-6C43-C6EE1F7A3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80" y="3096039"/>
            <a:ext cx="2440951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CB31BE-DCE0-806C-49CA-97133D80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01" y="4991033"/>
            <a:ext cx="2440951" cy="18288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D43DC7-0583-8D0B-C151-EA59399C8286}"/>
              </a:ext>
            </a:extLst>
          </p:cNvPr>
          <p:cNvSpPr/>
          <p:nvPr/>
        </p:nvSpPr>
        <p:spPr>
          <a:xfrm>
            <a:off x="709752" y="891504"/>
            <a:ext cx="2282932" cy="30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HÌNH ẢNH HỌP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F41447-7A1C-3D6B-64D9-0D9AD77B0D83}"/>
              </a:ext>
            </a:extLst>
          </p:cNvPr>
          <p:cNvSpPr/>
          <p:nvPr/>
        </p:nvSpPr>
        <p:spPr>
          <a:xfrm>
            <a:off x="4724520" y="899339"/>
            <a:ext cx="2282932" cy="30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BIÊN BẢN HỌP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A61D582-72B8-E5D7-834D-0DC14F80D2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6" y="129266"/>
            <a:ext cx="1713851" cy="575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19911-07A6-C47F-AAA5-998715871550}"/>
              </a:ext>
            </a:extLst>
          </p:cNvPr>
          <p:cNvSpPr/>
          <p:nvPr/>
        </p:nvSpPr>
        <p:spPr>
          <a:xfrm>
            <a:off x="2061028" y="92333"/>
            <a:ext cx="6995885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V: HÌNH ẢNH HỌP &amp; BÁO CÁO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ECF4A8-C2B3-B63F-570A-BED61675586D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0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D43DC7-0583-8D0B-C151-EA59399C8286}"/>
              </a:ext>
            </a:extLst>
          </p:cNvPr>
          <p:cNvSpPr/>
          <p:nvPr/>
        </p:nvSpPr>
        <p:spPr>
          <a:xfrm>
            <a:off x="658150" y="908858"/>
            <a:ext cx="2503503" cy="470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HÌNH ẢNH BÁO CÁO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F41447-7A1C-3D6B-64D9-0D9AD77B0D83}"/>
              </a:ext>
            </a:extLst>
          </p:cNvPr>
          <p:cNvSpPr/>
          <p:nvPr/>
        </p:nvSpPr>
        <p:spPr>
          <a:xfrm>
            <a:off x="4724519" y="899339"/>
            <a:ext cx="3820672" cy="480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HÌNH ẢNH THĂM QUAN CHIA SẺ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A61D582-72B8-E5D7-834D-0DC14F80D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7085" y="173083"/>
            <a:ext cx="1511757" cy="507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19911-07A6-C47F-AAA5-998715871550}"/>
              </a:ext>
            </a:extLst>
          </p:cNvPr>
          <p:cNvSpPr/>
          <p:nvPr/>
        </p:nvSpPr>
        <p:spPr>
          <a:xfrm>
            <a:off x="1598842" y="108042"/>
            <a:ext cx="7641468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V: HÌNH ẢNH BÁO CÁO, THĂM QUAN CHIA SẺ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ECF4A8-C2B3-B63F-570A-BED61675586D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4213EE7-9247-B932-9D32-CD9524B3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6" y="1437997"/>
            <a:ext cx="3241327" cy="1514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131434-02F0-F955-EE25-7F2B53C32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6" y="3010954"/>
            <a:ext cx="3253135" cy="1829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CCEBE-868D-DE4F-5B34-7B7F0FE488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48"/>
          <a:stretch/>
        </p:blipFill>
        <p:spPr>
          <a:xfrm>
            <a:off x="236004" y="4989722"/>
            <a:ext cx="3273275" cy="1695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3E36F4-7823-5AB7-6DC4-654CE1A7A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372" y="1431450"/>
            <a:ext cx="3916819" cy="18298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48D88-B78F-91B8-4AED-4B78EF31E9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711" b="13103"/>
          <a:stretch/>
        </p:blipFill>
        <p:spPr>
          <a:xfrm>
            <a:off x="4628372" y="3287389"/>
            <a:ext cx="2642986" cy="1909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048385-2D81-CF9A-9379-5541E56AAF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880"/>
          <a:stretch/>
        </p:blipFill>
        <p:spPr>
          <a:xfrm>
            <a:off x="5843371" y="5250300"/>
            <a:ext cx="3064625" cy="15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6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BB777A-9B4B-D2D1-597C-2457C56B4CD2}"/>
              </a:ext>
            </a:extLst>
          </p:cNvPr>
          <p:cNvSpPr/>
          <p:nvPr/>
        </p:nvSpPr>
        <p:spPr>
          <a:xfrm>
            <a:off x="0" y="827059"/>
            <a:ext cx="9144000" cy="607745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81D81A6-93B6-6BE2-11F6-312EAFB3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29266"/>
            <a:ext cx="1535746" cy="5156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07B865-2696-F1CE-9722-797C9C35E9D3}"/>
              </a:ext>
            </a:extLst>
          </p:cNvPr>
          <p:cNvSpPr/>
          <p:nvPr/>
        </p:nvSpPr>
        <p:spPr>
          <a:xfrm>
            <a:off x="1785257" y="46285"/>
            <a:ext cx="6502401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VI: BÀI HỌC – ĐỀ XUẤT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7983D2-73CD-6352-B8A3-A080BEEC547A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9843E70-4AF6-8D96-2BAE-AF7D7E337D62}"/>
              </a:ext>
            </a:extLst>
          </p:cNvPr>
          <p:cNvSpPr/>
          <p:nvPr/>
        </p:nvSpPr>
        <p:spPr>
          <a:xfrm>
            <a:off x="3083927" y="3230433"/>
            <a:ext cx="2337159" cy="2053789"/>
          </a:xfrm>
          <a:prstGeom prst="ellipse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 NGHIỆM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3BAE74F-EA6B-4F9C-E289-A84D5BE6D183}"/>
              </a:ext>
            </a:extLst>
          </p:cNvPr>
          <p:cNvSpPr/>
          <p:nvPr/>
        </p:nvSpPr>
        <p:spPr>
          <a:xfrm>
            <a:off x="3288383" y="1623450"/>
            <a:ext cx="2009193" cy="1810832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BE066B0-5486-5D23-64C5-67F7C55B3C55}"/>
              </a:ext>
            </a:extLst>
          </p:cNvPr>
          <p:cNvSpPr/>
          <p:nvPr/>
        </p:nvSpPr>
        <p:spPr>
          <a:xfrm>
            <a:off x="5115333" y="2693423"/>
            <a:ext cx="2009193" cy="1810832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ngũ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thành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7EA215B-E1CA-AD6B-CF1C-022EAA664773}"/>
              </a:ext>
            </a:extLst>
          </p:cNvPr>
          <p:cNvSpPr/>
          <p:nvPr/>
        </p:nvSpPr>
        <p:spPr>
          <a:xfrm>
            <a:off x="4572000" y="4547674"/>
            <a:ext cx="2009193" cy="1810832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Kế hoạch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hoạch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10C17BC-88FC-2FBA-5BEC-DCE96F88EF4A}"/>
              </a:ext>
            </a:extLst>
          </p:cNvPr>
          <p:cNvSpPr/>
          <p:nvPr/>
        </p:nvSpPr>
        <p:spPr>
          <a:xfrm>
            <a:off x="2312550" y="4622036"/>
            <a:ext cx="1932502" cy="1758556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Duy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97C7F9E3-DB3C-2E8A-E2B3-5E0865F7F539}"/>
              </a:ext>
            </a:extLst>
          </p:cNvPr>
          <p:cNvSpPr/>
          <p:nvPr/>
        </p:nvSpPr>
        <p:spPr>
          <a:xfrm>
            <a:off x="1490683" y="2693423"/>
            <a:ext cx="2009193" cy="1880083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hoạch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DD58BA-6C31-AA71-7D73-4720B30832D4}"/>
              </a:ext>
            </a:extLst>
          </p:cNvPr>
          <p:cNvSpPr/>
          <p:nvPr/>
        </p:nvSpPr>
        <p:spPr>
          <a:xfrm>
            <a:off x="142698" y="944174"/>
            <a:ext cx="2362275" cy="369332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01. BÀI HỌC</a:t>
            </a:r>
            <a:endParaRPr lang="en-US" sz="1600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47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BB777A-9B4B-D2D1-597C-2457C56B4CD2}"/>
              </a:ext>
            </a:extLst>
          </p:cNvPr>
          <p:cNvSpPr/>
          <p:nvPr/>
        </p:nvSpPr>
        <p:spPr>
          <a:xfrm>
            <a:off x="0" y="827059"/>
            <a:ext cx="9144000" cy="607745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81D81A6-93B6-6BE2-11F6-312EAFB3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85767" y="129266"/>
            <a:ext cx="1535746" cy="5156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07B865-2696-F1CE-9722-797C9C35E9D3}"/>
              </a:ext>
            </a:extLst>
          </p:cNvPr>
          <p:cNvSpPr/>
          <p:nvPr/>
        </p:nvSpPr>
        <p:spPr>
          <a:xfrm>
            <a:off x="1785257" y="46285"/>
            <a:ext cx="6502401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VI</a:t>
            </a: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BÀI HỌC - ĐỀ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7983D2-73CD-6352-B8A3-A080BEEC547A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ED93559F-E8AD-A369-2A0A-06FE908C2C5A}"/>
              </a:ext>
            </a:extLst>
          </p:cNvPr>
          <p:cNvSpPr/>
          <p:nvPr/>
        </p:nvSpPr>
        <p:spPr>
          <a:xfrm>
            <a:off x="1785257" y="1492683"/>
            <a:ext cx="5543194" cy="808808"/>
          </a:xfrm>
          <a:prstGeom prst="flowChartProcess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nghiệp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nghiệp)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002AE9B9-5924-8294-E7AE-92873E84C85D}"/>
              </a:ext>
            </a:extLst>
          </p:cNvPr>
          <p:cNvSpPr/>
          <p:nvPr/>
        </p:nvSpPr>
        <p:spPr>
          <a:xfrm>
            <a:off x="1785256" y="2536359"/>
            <a:ext cx="5543195" cy="918201"/>
          </a:xfrm>
          <a:prstGeom prst="flowChartProcess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lượng DN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 Việt Nam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A0650726-DD77-2D65-42E1-52F769AEADBC}"/>
              </a:ext>
            </a:extLst>
          </p:cNvPr>
          <p:cNvSpPr/>
          <p:nvPr/>
        </p:nvSpPr>
        <p:spPr>
          <a:xfrm>
            <a:off x="1785255" y="3691576"/>
            <a:ext cx="5543195" cy="833670"/>
          </a:xfrm>
          <a:prstGeom prst="flowChartProcess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nghiệp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công,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0E14CF87-1351-C0FA-FB29-94441F501906}"/>
              </a:ext>
            </a:extLst>
          </p:cNvPr>
          <p:cNvSpPr/>
          <p:nvPr/>
        </p:nvSpPr>
        <p:spPr>
          <a:xfrm>
            <a:off x="1785254" y="4707351"/>
            <a:ext cx="5543193" cy="834136"/>
          </a:xfrm>
          <a:prstGeom prst="flowChartProcess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Kết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 FDI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(Toyota, GE, Denso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Samsung…)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0FA3642C-F4F0-EBCF-401E-3C9BE81C1051}"/>
              </a:ext>
            </a:extLst>
          </p:cNvPr>
          <p:cNvSpPr/>
          <p:nvPr/>
        </p:nvSpPr>
        <p:spPr>
          <a:xfrm>
            <a:off x="1785254" y="5860420"/>
            <a:ext cx="5543192" cy="834136"/>
          </a:xfrm>
          <a:prstGeom prst="flowChartProcess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A78B49-A60C-6322-674B-761354DD0120}"/>
              </a:ext>
            </a:extLst>
          </p:cNvPr>
          <p:cNvSpPr/>
          <p:nvPr/>
        </p:nvSpPr>
        <p:spPr>
          <a:xfrm>
            <a:off x="142698" y="944174"/>
            <a:ext cx="2362275" cy="369332"/>
          </a:xfrm>
          <a:prstGeom prst="rect">
            <a:avLst/>
          </a:prstGeom>
          <a:solidFill>
            <a:srgbClr val="00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02. ĐỀ XUẤT</a:t>
            </a:r>
            <a:endParaRPr lang="en-US" sz="1600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1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50+ slide kết thúc bài thuyết trình ấn tượng đẹp, hài hước, dễ thương">
            <a:extLst>
              <a:ext uri="{FF2B5EF4-FFF2-40B4-BE49-F238E27FC236}">
                <a16:creationId xmlns:a16="http://schemas.microsoft.com/office/drawing/2014/main" id="{3CC7D5E5-9E9F-4DFE-9ED1-9C269683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85" y="1832934"/>
            <a:ext cx="5196582" cy="29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2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702F73-3019-4D49-AC04-ED757F4B4431}"/>
              </a:ext>
            </a:extLst>
          </p:cNvPr>
          <p:cNvSpPr/>
          <p:nvPr/>
        </p:nvSpPr>
        <p:spPr>
          <a:xfrm>
            <a:off x="2109168" y="69695"/>
            <a:ext cx="5317246" cy="55476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GIỚI THIỆU CÔNG TY</a:t>
            </a:r>
            <a:endParaRPr lang="vi-VN" sz="2400" b="1" dirty="0">
              <a:ln w="0"/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11D9F4-334C-4D47-9951-6AD983D78EFB}"/>
              </a:ext>
            </a:extLst>
          </p:cNvPr>
          <p:cNvSpPr/>
          <p:nvPr/>
        </p:nvSpPr>
        <p:spPr>
          <a:xfrm rot="16200000">
            <a:off x="207494" y="-1112196"/>
            <a:ext cx="469487" cy="15392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1350" b="1" noProof="1"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E28721-7829-46CC-94C8-13FAD12C207B}"/>
              </a:ext>
            </a:extLst>
          </p:cNvPr>
          <p:cNvSpPr/>
          <p:nvPr/>
        </p:nvSpPr>
        <p:spPr>
          <a:xfrm rot="836368">
            <a:off x="5474310" y="-1325398"/>
            <a:ext cx="390554" cy="62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1350" b="1" noProof="1"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0CE43-2966-CBE8-14F7-ADDC36EF8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1"/>
          <a:stretch/>
        </p:blipFill>
        <p:spPr>
          <a:xfrm>
            <a:off x="7069376" y="731211"/>
            <a:ext cx="1947255" cy="140154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F6103262-6241-CCBB-1EB3-6CB7FDCA8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62"/>
          <a:stretch/>
        </p:blipFill>
        <p:spPr bwMode="auto">
          <a:xfrm>
            <a:off x="7079602" y="5200067"/>
            <a:ext cx="1933745" cy="162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5659D1-5393-079A-97FC-BD0BD4B5E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1" y="5109068"/>
            <a:ext cx="1280225" cy="562563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01BBD3-5423-8214-BCCF-4C23B6FB49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84" r="30233"/>
          <a:stretch/>
        </p:blipFill>
        <p:spPr>
          <a:xfrm>
            <a:off x="4351268" y="5982860"/>
            <a:ext cx="539594" cy="840828"/>
          </a:xfrm>
          <a:prstGeom prst="rect">
            <a:avLst/>
          </a:prstGeom>
        </p:spPr>
      </p:pic>
      <p:pic>
        <p:nvPicPr>
          <p:cNvPr id="30" name="Picture 29" descr="A picture containing text, sign, red, orange&#10;&#10;Description automatically generated">
            <a:extLst>
              <a:ext uri="{FF2B5EF4-FFF2-40B4-BE49-F238E27FC236}">
                <a16:creationId xmlns:a16="http://schemas.microsoft.com/office/drawing/2014/main" id="{37269FA1-E2A4-A004-3E01-D38ECADAD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03" y="6029685"/>
            <a:ext cx="1076544" cy="717696"/>
          </a:xfrm>
          <a:prstGeom prst="rect">
            <a:avLst/>
          </a:prstGeom>
        </p:spPr>
      </p:pic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8DF963C8-AFCD-14D5-8141-7A70E068D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23" y="5852409"/>
            <a:ext cx="1608370" cy="1072247"/>
          </a:xfrm>
          <a:prstGeom prst="rect">
            <a:avLst/>
          </a:prstGeom>
        </p:spPr>
      </p:pic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BDFC6286-33A0-051D-5164-243CA8D291BA}"/>
              </a:ext>
            </a:extLst>
          </p:cNvPr>
          <p:cNvSpPr/>
          <p:nvPr/>
        </p:nvSpPr>
        <p:spPr>
          <a:xfrm>
            <a:off x="7079602" y="1801438"/>
            <a:ext cx="2096283" cy="332810"/>
          </a:xfrm>
          <a:prstGeom prst="flowChartProcess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Gia công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486987-1085-52DF-B693-F92765BBF31D}"/>
              </a:ext>
            </a:extLst>
          </p:cNvPr>
          <p:cNvCxnSpPr/>
          <p:nvPr/>
        </p:nvCxnSpPr>
        <p:spPr>
          <a:xfrm>
            <a:off x="142698" y="705414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2EC6C2CB-EC5D-F406-B4D6-0975CB10D0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42698" y="68509"/>
            <a:ext cx="1444729" cy="535642"/>
          </a:xfrm>
          <a:prstGeom prst="rect">
            <a:avLst/>
          </a:prstGeom>
        </p:spPr>
      </p:pic>
      <p:grpSp>
        <p:nvGrpSpPr>
          <p:cNvPr id="17" name="object 6">
            <a:extLst>
              <a:ext uri="{FF2B5EF4-FFF2-40B4-BE49-F238E27FC236}">
                <a16:creationId xmlns:a16="http://schemas.microsoft.com/office/drawing/2014/main" id="{2421B137-D2EC-A419-1ECC-F5B304D6C197}"/>
              </a:ext>
            </a:extLst>
          </p:cNvPr>
          <p:cNvGrpSpPr/>
          <p:nvPr/>
        </p:nvGrpSpPr>
        <p:grpSpPr>
          <a:xfrm>
            <a:off x="27428" y="824577"/>
            <a:ext cx="6994229" cy="2834714"/>
            <a:chOff x="0" y="0"/>
            <a:chExt cx="17259300" cy="4890135"/>
          </a:xfrm>
        </p:grpSpPr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23D278D-51DC-80B9-B5FA-10C9707C4DED}"/>
                </a:ext>
              </a:extLst>
            </p:cNvPr>
            <p:cNvSpPr/>
            <p:nvPr/>
          </p:nvSpPr>
          <p:spPr>
            <a:xfrm>
              <a:off x="0" y="0"/>
              <a:ext cx="5222875" cy="4453255"/>
            </a:xfrm>
            <a:custGeom>
              <a:avLst/>
              <a:gdLst/>
              <a:ahLst/>
              <a:cxnLst/>
              <a:rect l="l" t="t" r="r" b="b"/>
              <a:pathLst>
                <a:path w="5222875" h="4453255">
                  <a:moveTo>
                    <a:pt x="5222877" y="0"/>
                  </a:moveTo>
                  <a:lnTo>
                    <a:pt x="0" y="4453076"/>
                  </a:lnTo>
                  <a:lnTo>
                    <a:pt x="0" y="1601534"/>
                  </a:lnTo>
                  <a:lnTo>
                    <a:pt x="1878395" y="0"/>
                  </a:lnTo>
                  <a:lnTo>
                    <a:pt x="5222877" y="0"/>
                  </a:lnTo>
                  <a:close/>
                </a:path>
              </a:pathLst>
            </a:custGeom>
            <a:solidFill>
              <a:srgbClr val="537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4030A50F-FBB0-2713-4B2E-81008EDF5D7C}"/>
                </a:ext>
              </a:extLst>
            </p:cNvPr>
            <p:cNvSpPr/>
            <p:nvPr/>
          </p:nvSpPr>
          <p:spPr>
            <a:xfrm>
              <a:off x="0" y="0"/>
              <a:ext cx="3978910" cy="3392804"/>
            </a:xfrm>
            <a:custGeom>
              <a:avLst/>
              <a:gdLst/>
              <a:ahLst/>
              <a:cxnLst/>
              <a:rect l="l" t="t" r="r" b="b"/>
              <a:pathLst>
                <a:path w="3978910" h="3392804">
                  <a:moveTo>
                    <a:pt x="3978865" y="0"/>
                  </a:moveTo>
                  <a:lnTo>
                    <a:pt x="0" y="3392416"/>
                  </a:lnTo>
                  <a:lnTo>
                    <a:pt x="0" y="0"/>
                  </a:lnTo>
                  <a:lnTo>
                    <a:pt x="3978865" y="0"/>
                  </a:lnTo>
                  <a:close/>
                </a:path>
              </a:pathLst>
            </a:custGeom>
            <a:solidFill>
              <a:srgbClr val="0135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7A285D7C-7AB0-BAC8-A019-BE83564E324B}"/>
                </a:ext>
              </a:extLst>
            </p:cNvPr>
            <p:cNvSpPr/>
            <p:nvPr/>
          </p:nvSpPr>
          <p:spPr>
            <a:xfrm>
              <a:off x="1028699" y="489423"/>
              <a:ext cx="16230599" cy="44005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0">
            <a:extLst>
              <a:ext uri="{FF2B5EF4-FFF2-40B4-BE49-F238E27FC236}">
                <a16:creationId xmlns:a16="http://schemas.microsoft.com/office/drawing/2014/main" id="{F4132EE4-5C4A-51B8-73C9-C241E93D95EF}"/>
              </a:ext>
            </a:extLst>
          </p:cNvPr>
          <p:cNvSpPr txBox="1"/>
          <p:nvPr/>
        </p:nvSpPr>
        <p:spPr>
          <a:xfrm>
            <a:off x="42474" y="3345191"/>
            <a:ext cx="3954307" cy="143007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4604" rIns="0" bIns="0" rtlCol="0">
            <a:spAutoFit/>
          </a:bodyPr>
          <a:lstStyle/>
          <a:p>
            <a:pPr marL="579120" algn="ctr">
              <a:lnSpc>
                <a:spcPct val="100000"/>
              </a:lnSpc>
              <a:spcBef>
                <a:spcPts val="114"/>
              </a:spcBef>
            </a:pPr>
            <a:r>
              <a:rPr sz="2400" b="1" spc="5" dirty="0">
                <a:solidFill>
                  <a:srgbClr val="1827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TECHNOKOM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47500"/>
              </a:lnSpc>
              <a:spcBef>
                <a:spcPts val="509"/>
              </a:spcBef>
            </a:pPr>
            <a:r>
              <a:rPr sz="1400" spc="-25" dirty="0">
                <a:latin typeface="Arial"/>
                <a:cs typeface="Arial"/>
              </a:rPr>
              <a:t>Sản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90" dirty="0">
                <a:latin typeface="Arial"/>
                <a:cs typeface="Arial"/>
              </a:rPr>
              <a:t>xuất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90" dirty="0">
                <a:latin typeface="Arial"/>
                <a:cs typeface="Arial"/>
              </a:rPr>
              <a:t>linh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kiện,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20" dirty="0">
                <a:latin typeface="Arial"/>
                <a:cs typeface="Arial"/>
              </a:rPr>
              <a:t>phụ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105" dirty="0">
                <a:latin typeface="Arial"/>
                <a:cs typeface="Arial"/>
              </a:rPr>
              <a:t>tùng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30" dirty="0" err="1">
                <a:latin typeface="Arial"/>
                <a:cs typeface="Arial"/>
              </a:rPr>
              <a:t>bằng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75" dirty="0" err="1">
                <a:latin typeface="Arial"/>
                <a:cs typeface="Arial"/>
              </a:rPr>
              <a:t>kim</a:t>
            </a:r>
            <a:r>
              <a:rPr lang="en-US" sz="1400" spc="75" dirty="0">
                <a:latin typeface="Arial"/>
                <a:cs typeface="Arial"/>
              </a:rPr>
              <a:t> </a:t>
            </a:r>
            <a:r>
              <a:rPr sz="1400" spc="60" dirty="0" err="1">
                <a:latin typeface="Arial"/>
                <a:cs typeface="Arial"/>
              </a:rPr>
              <a:t>loại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cho </a:t>
            </a:r>
            <a:r>
              <a:rPr sz="1400" spc="20" dirty="0">
                <a:latin typeface="Arial"/>
                <a:cs typeface="Arial"/>
              </a:rPr>
              <a:t>ngành </a:t>
            </a:r>
            <a:r>
              <a:rPr sz="1400" spc="-50" dirty="0">
                <a:latin typeface="Arial"/>
                <a:cs typeface="Arial"/>
              </a:rPr>
              <a:t>ô </a:t>
            </a:r>
            <a:r>
              <a:rPr sz="1400" spc="50" dirty="0">
                <a:latin typeface="Arial"/>
                <a:cs typeface="Arial"/>
              </a:rPr>
              <a:t>tô, </a:t>
            </a:r>
            <a:r>
              <a:rPr sz="1400" spc="30" dirty="0">
                <a:latin typeface="Arial"/>
                <a:cs typeface="Arial"/>
              </a:rPr>
              <a:t>xe </a:t>
            </a:r>
            <a:r>
              <a:rPr sz="1400" spc="-40" dirty="0">
                <a:latin typeface="Arial"/>
                <a:cs typeface="Arial"/>
              </a:rPr>
              <a:t>máy, </a:t>
            </a:r>
            <a:r>
              <a:rPr sz="1400" spc="5" dirty="0">
                <a:latin typeface="Arial"/>
                <a:cs typeface="Arial"/>
              </a:rPr>
              <a:t>đồ </a:t>
            </a:r>
            <a:r>
              <a:rPr sz="1400" spc="60" dirty="0" err="1">
                <a:latin typeface="Arial"/>
                <a:cs typeface="Arial"/>
              </a:rPr>
              <a:t>gia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40" dirty="0" err="1">
                <a:latin typeface="Arial"/>
                <a:cs typeface="Arial"/>
              </a:rPr>
              <a:t>dụng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lang="en-US" sz="1400" spc="-155" dirty="0">
                <a:latin typeface="Arial"/>
                <a:cs typeface="Arial"/>
              </a:rPr>
              <a:t> </a:t>
            </a:r>
          </a:p>
          <a:p>
            <a:pPr marL="12700" marR="5080" algn="ctr">
              <a:lnSpc>
                <a:spcPct val="147500"/>
              </a:lnSpc>
              <a:spcBef>
                <a:spcPts val="509"/>
              </a:spcBef>
            </a:pPr>
            <a:r>
              <a:rPr sz="1400" spc="-50" dirty="0" err="1">
                <a:latin typeface="Arial"/>
                <a:cs typeface="Arial"/>
              </a:rPr>
              <a:t>và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lang="en-US" sz="1400" spc="-155" dirty="0">
                <a:latin typeface="Arial"/>
                <a:cs typeface="Arial"/>
              </a:rPr>
              <a:t> </a:t>
            </a:r>
            <a:r>
              <a:rPr sz="1400" spc="60" dirty="0" err="1">
                <a:latin typeface="Arial"/>
                <a:cs typeface="Arial"/>
              </a:rPr>
              <a:t>gia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25" dirty="0">
                <a:latin typeface="Arial"/>
                <a:cs typeface="Arial"/>
              </a:rPr>
              <a:t>công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30" dirty="0">
                <a:latin typeface="Arial"/>
                <a:cs typeface="Arial"/>
              </a:rPr>
              <a:t>cơ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khí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20" dirty="0">
                <a:latin typeface="Arial"/>
                <a:cs typeface="Arial"/>
              </a:rPr>
              <a:t>chính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xác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61072150-E6F7-5745-41FB-70394B89144D}"/>
              </a:ext>
            </a:extLst>
          </p:cNvPr>
          <p:cNvSpPr/>
          <p:nvPr/>
        </p:nvSpPr>
        <p:spPr>
          <a:xfrm>
            <a:off x="4058327" y="3160937"/>
            <a:ext cx="519448" cy="18275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0D17F588-3C24-5F90-9F8D-B09FD0C0C28F}"/>
              </a:ext>
            </a:extLst>
          </p:cNvPr>
          <p:cNvSpPr txBox="1"/>
          <p:nvPr/>
        </p:nvSpPr>
        <p:spPr>
          <a:xfrm>
            <a:off x="4632285" y="4558527"/>
            <a:ext cx="3900170" cy="2282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40" dirty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sz="1400" spc="14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.technokom.com.vn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BED06547-F131-7735-08B8-B0D74BAFFE55}"/>
              </a:ext>
            </a:extLst>
          </p:cNvPr>
          <p:cNvSpPr txBox="1"/>
          <p:nvPr/>
        </p:nvSpPr>
        <p:spPr>
          <a:xfrm>
            <a:off x="4606130" y="3298481"/>
            <a:ext cx="2951480" cy="3473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65" dirty="0">
                <a:latin typeface="Arial"/>
                <a:cs typeface="Arial"/>
              </a:rPr>
              <a:t>Nhà</a:t>
            </a:r>
            <a:r>
              <a:rPr sz="1400" spc="-185" dirty="0">
                <a:latin typeface="Arial"/>
                <a:cs typeface="Arial"/>
              </a:rPr>
              <a:t> </a:t>
            </a:r>
            <a:r>
              <a:rPr sz="1400" spc="285" dirty="0">
                <a:latin typeface="Arial"/>
                <a:cs typeface="Arial"/>
              </a:rPr>
              <a:t>máy</a:t>
            </a:r>
            <a:r>
              <a:rPr sz="1400" spc="-185" dirty="0">
                <a:latin typeface="Arial"/>
                <a:cs typeface="Arial"/>
              </a:rPr>
              <a:t> </a:t>
            </a:r>
            <a:r>
              <a:rPr sz="1400" spc="110" dirty="0">
                <a:latin typeface="Arial"/>
                <a:cs typeface="Arial"/>
              </a:rPr>
              <a:t>10.000m2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7C357F90-A234-992C-2BE2-C9715C9C54B4}"/>
              </a:ext>
            </a:extLst>
          </p:cNvPr>
          <p:cNvSpPr txBox="1"/>
          <p:nvPr/>
        </p:nvSpPr>
        <p:spPr>
          <a:xfrm>
            <a:off x="4621065" y="3627192"/>
            <a:ext cx="2409204" cy="28029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40" dirty="0"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  <a:r>
              <a:rPr sz="14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80" dirty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sz="14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21E55129-79C7-3FDF-7314-178A16E5AD00}"/>
              </a:ext>
            </a:extLst>
          </p:cNvPr>
          <p:cNvSpPr txBox="1"/>
          <p:nvPr/>
        </p:nvSpPr>
        <p:spPr>
          <a:xfrm>
            <a:off x="4606130" y="4066815"/>
            <a:ext cx="2148840" cy="2282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60" dirty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sz="1400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9748F-D79C-2F72-9C2C-BDC9DF2DD9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4" r="2822" b="7237"/>
          <a:stretch/>
        </p:blipFill>
        <p:spPr>
          <a:xfrm>
            <a:off x="7066093" y="2172213"/>
            <a:ext cx="1947255" cy="14549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534522-1F62-21C0-A7BA-7C8E93DC6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572" r="6767" b="13181"/>
          <a:stretch/>
        </p:blipFill>
        <p:spPr>
          <a:xfrm>
            <a:off x="7066093" y="3693157"/>
            <a:ext cx="1947254" cy="1446892"/>
          </a:xfrm>
          <a:prstGeom prst="rect">
            <a:avLst/>
          </a:prstGeom>
        </p:spPr>
      </p:pic>
      <p:sp>
        <p:nvSpPr>
          <p:cNvPr id="39" name="object 9">
            <a:extLst>
              <a:ext uri="{FF2B5EF4-FFF2-40B4-BE49-F238E27FC236}">
                <a16:creationId xmlns:a16="http://schemas.microsoft.com/office/drawing/2014/main" id="{E42347BC-30C6-CDDF-372D-E873B73DAEB1}"/>
              </a:ext>
            </a:extLst>
          </p:cNvPr>
          <p:cNvSpPr/>
          <p:nvPr/>
        </p:nvSpPr>
        <p:spPr>
          <a:xfrm>
            <a:off x="3295031" y="5873187"/>
            <a:ext cx="1019535" cy="6319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CDB60269-0119-94A4-5A30-94CBA828E45B}"/>
              </a:ext>
            </a:extLst>
          </p:cNvPr>
          <p:cNvSpPr/>
          <p:nvPr/>
        </p:nvSpPr>
        <p:spPr>
          <a:xfrm>
            <a:off x="2350457" y="5773079"/>
            <a:ext cx="977364" cy="8408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9628323B-ECE1-F9FF-EE63-D004431D4601}"/>
              </a:ext>
            </a:extLst>
          </p:cNvPr>
          <p:cNvSpPr/>
          <p:nvPr/>
        </p:nvSpPr>
        <p:spPr>
          <a:xfrm>
            <a:off x="3428667" y="5014638"/>
            <a:ext cx="1106597" cy="719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6">
            <a:extLst>
              <a:ext uri="{FF2B5EF4-FFF2-40B4-BE49-F238E27FC236}">
                <a16:creationId xmlns:a16="http://schemas.microsoft.com/office/drawing/2014/main" id="{344AFD09-3A31-1A0D-99DB-DE394831E859}"/>
              </a:ext>
            </a:extLst>
          </p:cNvPr>
          <p:cNvSpPr/>
          <p:nvPr/>
        </p:nvSpPr>
        <p:spPr>
          <a:xfrm>
            <a:off x="2301961" y="4707268"/>
            <a:ext cx="1376225" cy="10307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01FB44C5-E1CB-443B-C872-32FF9140724B}"/>
              </a:ext>
            </a:extLst>
          </p:cNvPr>
          <p:cNvSpPr/>
          <p:nvPr/>
        </p:nvSpPr>
        <p:spPr>
          <a:xfrm>
            <a:off x="142698" y="4792060"/>
            <a:ext cx="722364" cy="9509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85C7C883-F9B1-DF34-8F6A-9A1A0C94D336}"/>
              </a:ext>
            </a:extLst>
          </p:cNvPr>
          <p:cNvSpPr/>
          <p:nvPr/>
        </p:nvSpPr>
        <p:spPr>
          <a:xfrm>
            <a:off x="657531" y="4999102"/>
            <a:ext cx="1107642" cy="8069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C53F1C3C-1518-99DE-61C2-44D47FBACB21}"/>
              </a:ext>
            </a:extLst>
          </p:cNvPr>
          <p:cNvSpPr/>
          <p:nvPr/>
        </p:nvSpPr>
        <p:spPr>
          <a:xfrm>
            <a:off x="118762" y="5749714"/>
            <a:ext cx="1207474" cy="8788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A80426AF-2913-D4D2-7EBB-425AB82D3E7A}"/>
              </a:ext>
            </a:extLst>
          </p:cNvPr>
          <p:cNvSpPr/>
          <p:nvPr/>
        </p:nvSpPr>
        <p:spPr>
          <a:xfrm>
            <a:off x="1379895" y="4999102"/>
            <a:ext cx="1295802" cy="7269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DA47FCF9-487C-7E77-60AA-4700C55678C5}"/>
              </a:ext>
            </a:extLst>
          </p:cNvPr>
          <p:cNvSpPr/>
          <p:nvPr/>
        </p:nvSpPr>
        <p:spPr>
          <a:xfrm>
            <a:off x="1457710" y="5671631"/>
            <a:ext cx="961033" cy="9000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">
            <a:extLst>
              <a:ext uri="{FF2B5EF4-FFF2-40B4-BE49-F238E27FC236}">
                <a16:creationId xmlns:a16="http://schemas.microsoft.com/office/drawing/2014/main" id="{809068A5-A017-71E6-AFCB-CEB0A3D4F982}"/>
              </a:ext>
            </a:extLst>
          </p:cNvPr>
          <p:cNvSpPr/>
          <p:nvPr/>
        </p:nvSpPr>
        <p:spPr>
          <a:xfrm>
            <a:off x="4569458" y="4857307"/>
            <a:ext cx="1019535" cy="6951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12C62DC8-E56F-E528-6567-C3DDE8357852}"/>
              </a:ext>
            </a:extLst>
          </p:cNvPr>
          <p:cNvSpPr/>
          <p:nvPr/>
        </p:nvSpPr>
        <p:spPr>
          <a:xfrm>
            <a:off x="4461387" y="5524287"/>
            <a:ext cx="1280225" cy="48269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Flowchart: Process 50">
            <a:extLst>
              <a:ext uri="{FF2B5EF4-FFF2-40B4-BE49-F238E27FC236}">
                <a16:creationId xmlns:a16="http://schemas.microsoft.com/office/drawing/2014/main" id="{9D8F10D1-21A5-789B-DB7A-206BD93AD000}"/>
              </a:ext>
            </a:extLst>
          </p:cNvPr>
          <p:cNvSpPr/>
          <p:nvPr/>
        </p:nvSpPr>
        <p:spPr>
          <a:xfrm>
            <a:off x="7057480" y="3298481"/>
            <a:ext cx="2096283" cy="332810"/>
          </a:xfrm>
          <a:prstGeom prst="flowChartProcess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Gia công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A0A48C51-55DB-CD15-7F96-A863E2FB46C6}"/>
              </a:ext>
            </a:extLst>
          </p:cNvPr>
          <p:cNvSpPr/>
          <p:nvPr/>
        </p:nvSpPr>
        <p:spPr>
          <a:xfrm>
            <a:off x="7057480" y="4832697"/>
            <a:ext cx="2096283" cy="332810"/>
          </a:xfrm>
          <a:prstGeom prst="flowChartProcess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03.Gia công Hàn (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RB,Tig,Spot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CB1EC7CC-953F-5AD3-4E91-8E6616CDE44A}"/>
              </a:ext>
            </a:extLst>
          </p:cNvPr>
          <p:cNvSpPr/>
          <p:nvPr/>
        </p:nvSpPr>
        <p:spPr>
          <a:xfrm>
            <a:off x="7057480" y="6517428"/>
            <a:ext cx="2096283" cy="332810"/>
          </a:xfrm>
          <a:prstGeom prst="flowChartProcess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 Gia công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8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3B6636-71A0-F68F-8A32-FA29D2766DCC}"/>
              </a:ext>
            </a:extLst>
          </p:cNvPr>
          <p:cNvSpPr/>
          <p:nvPr/>
        </p:nvSpPr>
        <p:spPr>
          <a:xfrm>
            <a:off x="1694440" y="26962"/>
            <a:ext cx="5317246" cy="55476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 DUNG CHIA SẺ</a:t>
            </a:r>
            <a:endParaRPr lang="vi-VN" sz="2400" b="1" dirty="0">
              <a:ln w="0"/>
              <a:solidFill>
                <a:sysClr val="windowText" lastClr="000000"/>
              </a:solidFill>
              <a:effectLst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CB72BA-6DD9-2DC4-ABAE-902B65CA0267}"/>
              </a:ext>
            </a:extLst>
          </p:cNvPr>
          <p:cNvCxnSpPr/>
          <p:nvPr/>
        </p:nvCxnSpPr>
        <p:spPr>
          <a:xfrm>
            <a:off x="142698" y="705414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72DAB8B-33F3-596F-F20D-66555D70A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42698" y="68509"/>
            <a:ext cx="1444729" cy="5356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B699DF-4E6A-2E8F-C9DB-C5E9ADB064D3}"/>
              </a:ext>
            </a:extLst>
          </p:cNvPr>
          <p:cNvSpPr/>
          <p:nvPr/>
        </p:nvSpPr>
        <p:spPr>
          <a:xfrm>
            <a:off x="751079" y="1029889"/>
            <a:ext cx="7786994" cy="787791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I. BỐI CẢNH TECHNOKOM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7DCE7-22FA-63C4-111A-E7D89CB9AEB6}"/>
              </a:ext>
            </a:extLst>
          </p:cNvPr>
          <p:cNvSpPr/>
          <p:nvPr/>
        </p:nvSpPr>
        <p:spPr>
          <a:xfrm>
            <a:off x="751079" y="2797695"/>
            <a:ext cx="7641842" cy="7877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8CE1D-8919-5C39-C0A7-E8E5DA6DA646}"/>
              </a:ext>
            </a:extLst>
          </p:cNvPr>
          <p:cNvSpPr/>
          <p:nvPr/>
        </p:nvSpPr>
        <p:spPr>
          <a:xfrm>
            <a:off x="751079" y="3785818"/>
            <a:ext cx="7641842" cy="78779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IV: CHUYỂN ĐỔI LEAN MANG LẠI KẾT QUẢ CHO TECHNOKOM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ED71BC-5493-3391-F33C-033EE53A5C8D}"/>
              </a:ext>
            </a:extLst>
          </p:cNvPr>
          <p:cNvSpPr/>
          <p:nvPr/>
        </p:nvSpPr>
        <p:spPr>
          <a:xfrm>
            <a:off x="751079" y="5828111"/>
            <a:ext cx="7641842" cy="7877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VI: BÀI HỌC – ĐỀ XUẤT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9A4E66-F841-15E4-37BD-FF76F0DCA6E9}"/>
              </a:ext>
            </a:extLst>
          </p:cNvPr>
          <p:cNvSpPr/>
          <p:nvPr/>
        </p:nvSpPr>
        <p:spPr>
          <a:xfrm>
            <a:off x="760913" y="2025068"/>
            <a:ext cx="7786995" cy="6684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II: LỰA CHỌN CHƯƠNG TRÌNH CHUYỂN ĐỔI LEAN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6503D0-B541-EF4A-F2AC-262B8F27A0A6}"/>
              </a:ext>
            </a:extLst>
          </p:cNvPr>
          <p:cNvSpPr/>
          <p:nvPr/>
        </p:nvSpPr>
        <p:spPr>
          <a:xfrm>
            <a:off x="751079" y="4773941"/>
            <a:ext cx="7641842" cy="7877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V: MẠNG LƯỚI LEAN MANG LẠI KẾT QUẢ CHO DN</a:t>
            </a:r>
          </a:p>
        </p:txBody>
      </p:sp>
    </p:spTree>
    <p:extLst>
      <p:ext uri="{BB962C8B-B14F-4D97-AF65-F5344CB8AC3E}">
        <p14:creationId xmlns:p14="http://schemas.microsoft.com/office/powerpoint/2010/main" val="295008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8BC668-662F-5B23-B573-A40F1EC9E37B}"/>
              </a:ext>
            </a:extLst>
          </p:cNvPr>
          <p:cNvSpPr/>
          <p:nvPr/>
        </p:nvSpPr>
        <p:spPr>
          <a:xfrm>
            <a:off x="0" y="890573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B52131-DABC-DFB1-2217-76CC9961A2E4}"/>
              </a:ext>
            </a:extLst>
          </p:cNvPr>
          <p:cNvSpPr/>
          <p:nvPr/>
        </p:nvSpPr>
        <p:spPr>
          <a:xfrm>
            <a:off x="1502159" y="41062"/>
            <a:ext cx="7641842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I. BỐI CẢNH TECHNOKOM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45DF2B4-DBD5-AED8-4CEE-F9A3F44E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01599" y="173670"/>
            <a:ext cx="1250123" cy="4634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F269B4-7C37-5333-1B0A-4C82BC20C9BA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01C93C6-C257-023E-13A2-ECA81E3404A7}"/>
              </a:ext>
            </a:extLst>
          </p:cNvPr>
          <p:cNvSpPr/>
          <p:nvPr/>
        </p:nvSpPr>
        <p:spPr>
          <a:xfrm>
            <a:off x="830708" y="926443"/>
            <a:ext cx="3912674" cy="369332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  <a:r>
              <a:rPr lang="en-US" b="1" cap="none" spc="0" dirty="0">
                <a:ln/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MONG ĐỢI CỦA KHÁCH HÀNG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F69078-0BD7-9EC4-B9AC-CCAC0FE47AF8}"/>
              </a:ext>
            </a:extLst>
          </p:cNvPr>
          <p:cNvSpPr/>
          <p:nvPr/>
        </p:nvSpPr>
        <p:spPr>
          <a:xfrm>
            <a:off x="1728647" y="1520299"/>
            <a:ext cx="2036295" cy="1008627"/>
          </a:xfrm>
          <a:prstGeom prst="roundRect">
            <a:avLst/>
          </a:prstGeom>
          <a:solidFill>
            <a:srgbClr val="99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03B0FE-88D5-F717-F664-8AC7D110ED51}"/>
              </a:ext>
            </a:extLst>
          </p:cNvPr>
          <p:cNvSpPr/>
          <p:nvPr/>
        </p:nvSpPr>
        <p:spPr>
          <a:xfrm>
            <a:off x="4638380" y="1512793"/>
            <a:ext cx="2239498" cy="10086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lượng “ĐÚNG”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166789-E41A-830A-1F77-53CECEB50186}"/>
              </a:ext>
            </a:extLst>
          </p:cNvPr>
          <p:cNvSpPr/>
          <p:nvPr/>
        </p:nvSpPr>
        <p:spPr>
          <a:xfrm>
            <a:off x="6674675" y="3398422"/>
            <a:ext cx="2036295" cy="10086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2CFBB6-FCF7-A4BD-4297-1442DEF8F1AE}"/>
              </a:ext>
            </a:extLst>
          </p:cNvPr>
          <p:cNvSpPr/>
          <p:nvPr/>
        </p:nvSpPr>
        <p:spPr>
          <a:xfrm>
            <a:off x="2902355" y="3109134"/>
            <a:ext cx="3233401" cy="1500944"/>
          </a:xfrm>
          <a:prstGeom prst="ellipse">
            <a:avLst/>
          </a:prstGeom>
          <a:solidFill>
            <a:srgbClr val="99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0350DFC-B1A6-AFF5-4529-3A29A00F7827}"/>
              </a:ext>
            </a:extLst>
          </p:cNvPr>
          <p:cNvSpPr/>
          <p:nvPr/>
        </p:nvSpPr>
        <p:spPr>
          <a:xfrm>
            <a:off x="433030" y="3398422"/>
            <a:ext cx="2036295" cy="100862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ED24DB-4691-45B8-D19E-0CA078140537}"/>
              </a:ext>
            </a:extLst>
          </p:cNvPr>
          <p:cNvSpPr/>
          <p:nvPr/>
        </p:nvSpPr>
        <p:spPr>
          <a:xfrm>
            <a:off x="4638380" y="5037893"/>
            <a:ext cx="2036295" cy="100862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B967E0-6D12-63C0-CD85-B60CC55DC242}"/>
              </a:ext>
            </a:extLst>
          </p:cNvPr>
          <p:cNvSpPr/>
          <p:nvPr/>
        </p:nvSpPr>
        <p:spPr>
          <a:xfrm>
            <a:off x="1724908" y="5037893"/>
            <a:ext cx="2131475" cy="10086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nghiệp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43942E2-FE99-9D05-1219-FD7FCFBF47EA}"/>
              </a:ext>
            </a:extLst>
          </p:cNvPr>
          <p:cNvCxnSpPr>
            <a:cxnSpLocks/>
            <a:stCxn id="23" idx="1"/>
            <a:endCxn id="20" idx="2"/>
          </p:cNvCxnSpPr>
          <p:nvPr/>
        </p:nvCxnSpPr>
        <p:spPr>
          <a:xfrm rot="16200000" flipV="1">
            <a:off x="2661328" y="2614393"/>
            <a:ext cx="800016" cy="62908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469B262-4AB4-6135-45B5-7571941F14FE}"/>
              </a:ext>
            </a:extLst>
          </p:cNvPr>
          <p:cNvCxnSpPr>
            <a:cxnSpLocks/>
            <a:endCxn id="21" idx="2"/>
          </p:cNvCxnSpPr>
          <p:nvPr/>
        </p:nvCxnSpPr>
        <p:spPr>
          <a:xfrm rot="5400000" flipH="1" flipV="1">
            <a:off x="5127243" y="2528884"/>
            <a:ext cx="638350" cy="62342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40032D-085A-1223-7F50-0FC2BA93F56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135756" y="3902736"/>
            <a:ext cx="5389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9FEA84-428A-0306-59D9-46898D025D98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2469325" y="3902736"/>
            <a:ext cx="4330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7C1F2A5-A934-A95E-A6BB-F50142EEC1C0}"/>
              </a:ext>
            </a:extLst>
          </p:cNvPr>
          <p:cNvCxnSpPr>
            <a:cxnSpLocks/>
            <a:stCxn id="23" idx="3"/>
            <a:endCxn id="26" idx="0"/>
          </p:cNvCxnSpPr>
          <p:nvPr/>
        </p:nvCxnSpPr>
        <p:spPr>
          <a:xfrm rot="5400000">
            <a:off x="2759450" y="4421466"/>
            <a:ext cx="647623" cy="58523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724D802-3A44-70A1-B2EB-5E3B615C11EF}"/>
              </a:ext>
            </a:extLst>
          </p:cNvPr>
          <p:cNvCxnSpPr>
            <a:cxnSpLocks/>
            <a:stCxn id="23" idx="4"/>
            <a:endCxn id="25" idx="0"/>
          </p:cNvCxnSpPr>
          <p:nvPr/>
        </p:nvCxnSpPr>
        <p:spPr>
          <a:xfrm rot="16200000" flipH="1">
            <a:off x="4873885" y="4255249"/>
            <a:ext cx="427815" cy="11374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6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D87DF49-B223-5D73-D1B7-90FE2B0016DA}"/>
              </a:ext>
            </a:extLst>
          </p:cNvPr>
          <p:cNvSpPr/>
          <p:nvPr/>
        </p:nvSpPr>
        <p:spPr>
          <a:xfrm>
            <a:off x="0" y="890573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F895F1-AD18-3338-4D69-DF6FE3B95399}"/>
              </a:ext>
            </a:extLst>
          </p:cNvPr>
          <p:cNvSpPr/>
          <p:nvPr/>
        </p:nvSpPr>
        <p:spPr>
          <a:xfrm>
            <a:off x="1706801" y="-40748"/>
            <a:ext cx="7641842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I: BỐI CẢNH TECHNOKOM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01599" y="81490"/>
            <a:ext cx="1498753" cy="55567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0CE712-EA93-B369-918D-DC731FAEF835}"/>
              </a:ext>
            </a:extLst>
          </p:cNvPr>
          <p:cNvCxnSpPr/>
          <p:nvPr/>
        </p:nvCxnSpPr>
        <p:spPr>
          <a:xfrm>
            <a:off x="142698" y="676677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C569C2-693B-FAAB-393A-92C15287C399}"/>
              </a:ext>
            </a:extLst>
          </p:cNvPr>
          <p:cNvSpPr/>
          <p:nvPr/>
        </p:nvSpPr>
        <p:spPr>
          <a:xfrm>
            <a:off x="383664" y="1556781"/>
            <a:ext cx="1617592" cy="3565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CŨ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49F1565-0D6B-9F55-0F5F-D5F42050D0B3}"/>
              </a:ext>
            </a:extLst>
          </p:cNvPr>
          <p:cNvGrpSpPr/>
          <p:nvPr/>
        </p:nvGrpSpPr>
        <p:grpSpPr>
          <a:xfrm>
            <a:off x="71670" y="1843370"/>
            <a:ext cx="4094992" cy="1732987"/>
            <a:chOff x="389965" y="1843370"/>
            <a:chExt cx="4094992" cy="17329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165B54-588D-E45C-60EC-79764D3B1AAA}"/>
                </a:ext>
              </a:extLst>
            </p:cNvPr>
            <p:cNvSpPr/>
            <p:nvPr/>
          </p:nvSpPr>
          <p:spPr>
            <a:xfrm>
              <a:off x="389966" y="2102399"/>
              <a:ext cx="791570" cy="147395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A53768-72ED-20CD-503F-9A1B25101BB2}"/>
                </a:ext>
              </a:extLst>
            </p:cNvPr>
            <p:cNvSpPr/>
            <p:nvPr/>
          </p:nvSpPr>
          <p:spPr>
            <a:xfrm>
              <a:off x="2007557" y="2470887"/>
              <a:ext cx="791570" cy="110546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thành SP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SX)</a:t>
              </a:r>
            </a:p>
            <a:p>
              <a:pPr algn="ctr"/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AE47A3-3552-5866-45AA-8098ABF05B75}"/>
                </a:ext>
              </a:extLst>
            </p:cNvPr>
            <p:cNvSpPr/>
            <p:nvPr/>
          </p:nvSpPr>
          <p:spPr>
            <a:xfrm>
              <a:off x="3625149" y="2102400"/>
              <a:ext cx="791570" cy="3684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43BFC6-82F8-66CB-1ECC-25F5432F1F7E}"/>
                </a:ext>
              </a:extLst>
            </p:cNvPr>
            <p:cNvSpPr/>
            <p:nvPr/>
          </p:nvSpPr>
          <p:spPr>
            <a:xfrm>
              <a:off x="389965" y="2470887"/>
              <a:ext cx="723332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endPara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BA9F9A-452C-3D97-FBE6-D2D515125C0E}"/>
                </a:ext>
              </a:extLst>
            </p:cNvPr>
            <p:cNvSpPr/>
            <p:nvPr/>
          </p:nvSpPr>
          <p:spPr>
            <a:xfrm>
              <a:off x="3590697" y="1843370"/>
              <a:ext cx="894260" cy="8865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nhuận</a:t>
              </a:r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</a:t>
              </a:r>
              <a:r>
                <a:rPr 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endPara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DB7940-4492-E89F-6113-D6860C46C5D6}"/>
                </a:ext>
              </a:extLst>
            </p:cNvPr>
            <p:cNvCxnSpPr>
              <a:cxnSpLocks/>
            </p:cNvCxnSpPr>
            <p:nvPr/>
          </p:nvCxnSpPr>
          <p:spPr>
            <a:xfrm>
              <a:off x="1181536" y="2116047"/>
              <a:ext cx="2443613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BCB384-43B0-D102-D744-E35BEFB2636B}"/>
                </a:ext>
              </a:extLst>
            </p:cNvPr>
            <p:cNvCxnSpPr/>
            <p:nvPr/>
          </p:nvCxnSpPr>
          <p:spPr>
            <a:xfrm>
              <a:off x="2759371" y="2484139"/>
              <a:ext cx="89426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D7FF77-7304-5736-FD20-42F9AA2F0DE2}"/>
                </a:ext>
              </a:extLst>
            </p:cNvPr>
            <p:cNvSpPr/>
            <p:nvPr/>
          </p:nvSpPr>
          <p:spPr>
            <a:xfrm>
              <a:off x="2833578" y="2657078"/>
              <a:ext cx="791570" cy="683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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95DCC0-DEC1-11F0-4C27-971DC0BE9BB1}"/>
                </a:ext>
              </a:extLst>
            </p:cNvPr>
            <p:cNvSpPr/>
            <p:nvPr/>
          </p:nvSpPr>
          <p:spPr>
            <a:xfrm>
              <a:off x="1215987" y="2657078"/>
              <a:ext cx="791570" cy="683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=</a:t>
              </a:r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69CA25-FDF1-9018-BED5-1E0572CF9F88}"/>
                </a:ext>
              </a:extLst>
            </p:cNvPr>
            <p:cNvCxnSpPr>
              <a:cxnSpLocks/>
            </p:cNvCxnSpPr>
            <p:nvPr/>
          </p:nvCxnSpPr>
          <p:spPr>
            <a:xfrm>
              <a:off x="1181536" y="3576356"/>
              <a:ext cx="3303421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DA4D537-D1FB-4F40-A132-F0582D441C0A}"/>
              </a:ext>
            </a:extLst>
          </p:cNvPr>
          <p:cNvSpPr/>
          <p:nvPr/>
        </p:nvSpPr>
        <p:spPr>
          <a:xfrm>
            <a:off x="6473277" y="2122392"/>
            <a:ext cx="791570" cy="14537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20E1D5-5D90-2AB1-ACE8-A610BC5FD496}"/>
              </a:ext>
            </a:extLst>
          </p:cNvPr>
          <p:cNvSpPr/>
          <p:nvPr/>
        </p:nvSpPr>
        <p:spPr>
          <a:xfrm>
            <a:off x="4946684" y="2133749"/>
            <a:ext cx="791570" cy="36848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BA9DE8-763D-FE41-5C22-700728377F1B}"/>
              </a:ext>
            </a:extLst>
          </p:cNvPr>
          <p:cNvSpPr/>
          <p:nvPr/>
        </p:nvSpPr>
        <p:spPr>
          <a:xfrm>
            <a:off x="6473277" y="2511353"/>
            <a:ext cx="723332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38953E-83EE-009E-CDC4-D5324DE45728}"/>
              </a:ext>
            </a:extLst>
          </p:cNvPr>
          <p:cNvSpPr/>
          <p:nvPr/>
        </p:nvSpPr>
        <p:spPr>
          <a:xfrm>
            <a:off x="4872910" y="2049749"/>
            <a:ext cx="894260" cy="57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9547C3-6905-D4DD-EE7C-97F32077EA61}"/>
              </a:ext>
            </a:extLst>
          </p:cNvPr>
          <p:cNvCxnSpPr>
            <a:cxnSpLocks/>
          </p:cNvCxnSpPr>
          <p:nvPr/>
        </p:nvCxnSpPr>
        <p:spPr>
          <a:xfrm>
            <a:off x="5740666" y="2133749"/>
            <a:ext cx="15092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DE2D8D1-1CC3-76BC-1349-E1B5DCD87542}"/>
              </a:ext>
            </a:extLst>
          </p:cNvPr>
          <p:cNvCxnSpPr>
            <a:cxnSpLocks/>
          </p:cNvCxnSpPr>
          <p:nvPr/>
        </p:nvCxnSpPr>
        <p:spPr>
          <a:xfrm>
            <a:off x="5767170" y="2477232"/>
            <a:ext cx="24091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1353D62-53B0-6CAF-B692-C82FAD65CC3A}"/>
              </a:ext>
            </a:extLst>
          </p:cNvPr>
          <p:cNvSpPr/>
          <p:nvPr/>
        </p:nvSpPr>
        <p:spPr>
          <a:xfrm>
            <a:off x="7316523" y="2663423"/>
            <a:ext cx="791570" cy="683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sym typeface="Wingdings 2" panose="05020102010507070707" pitchFamily="18" charset="2"/>
              </a:rPr>
              <a:t>-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666D23-ED35-0B21-E973-7D4B28D3B7CE}"/>
              </a:ext>
            </a:extLst>
          </p:cNvPr>
          <p:cNvSpPr/>
          <p:nvPr/>
        </p:nvSpPr>
        <p:spPr>
          <a:xfrm>
            <a:off x="5698932" y="2663423"/>
            <a:ext cx="791570" cy="683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sym typeface="Wingdings 2" panose="05020102010507070707" pitchFamily="18" charset="2"/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5F6CF2-2E39-FB00-C1DB-9C18FB780106}"/>
              </a:ext>
            </a:extLst>
          </p:cNvPr>
          <p:cNvCxnSpPr>
            <a:cxnSpLocks/>
          </p:cNvCxnSpPr>
          <p:nvPr/>
        </p:nvCxnSpPr>
        <p:spPr>
          <a:xfrm>
            <a:off x="4946684" y="3593211"/>
            <a:ext cx="330342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671312-E957-DE00-7925-323A355664DB}"/>
              </a:ext>
            </a:extLst>
          </p:cNvPr>
          <p:cNvCxnSpPr>
            <a:cxnSpLocks/>
          </p:cNvCxnSpPr>
          <p:nvPr/>
        </p:nvCxnSpPr>
        <p:spPr>
          <a:xfrm>
            <a:off x="9057005" y="2512425"/>
            <a:ext cx="0" cy="3264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8188777-9E7D-8499-FA07-1F732566DAD8}"/>
              </a:ext>
            </a:extLst>
          </p:cNvPr>
          <p:cNvCxnSpPr>
            <a:cxnSpLocks/>
          </p:cNvCxnSpPr>
          <p:nvPr/>
        </p:nvCxnSpPr>
        <p:spPr>
          <a:xfrm>
            <a:off x="7287781" y="2133749"/>
            <a:ext cx="1611883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D912E33-7F7E-5915-2A11-0B66BF792DFB}"/>
              </a:ext>
            </a:extLst>
          </p:cNvPr>
          <p:cNvCxnSpPr>
            <a:cxnSpLocks/>
          </p:cNvCxnSpPr>
          <p:nvPr/>
        </p:nvCxnSpPr>
        <p:spPr>
          <a:xfrm>
            <a:off x="8535213" y="2144259"/>
            <a:ext cx="0" cy="326409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6B1881-C173-7DD4-80E9-E16521DEDD03}"/>
              </a:ext>
            </a:extLst>
          </p:cNvPr>
          <p:cNvSpPr/>
          <p:nvPr/>
        </p:nvSpPr>
        <p:spPr>
          <a:xfrm>
            <a:off x="1038137" y="937631"/>
            <a:ext cx="3923575" cy="369332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en-US" b="1" cap="none" spc="0" dirty="0">
                <a:ln/>
                <a:effectLst/>
                <a:latin typeface="Arial" panose="020B0604020202020204" pitchFamily="34" charset="0"/>
                <a:cs typeface="Arial" panose="020B0604020202020204" pitchFamily="34" charset="0"/>
              </a:rPr>
              <a:t>TƯ DUY CỦA DOANH NGHIỆP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17A3C4-209E-0DB3-AB8E-539D737BD717}"/>
              </a:ext>
            </a:extLst>
          </p:cNvPr>
          <p:cNvSpPr/>
          <p:nvPr/>
        </p:nvSpPr>
        <p:spPr>
          <a:xfrm>
            <a:off x="4980803" y="1556781"/>
            <a:ext cx="1617592" cy="356528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CEA284-DD8E-5A96-4763-05711ED93FC9}"/>
              </a:ext>
            </a:extLst>
          </p:cNvPr>
          <p:cNvGrpSpPr/>
          <p:nvPr/>
        </p:nvGrpSpPr>
        <p:grpSpPr>
          <a:xfrm>
            <a:off x="27416" y="4240062"/>
            <a:ext cx="7409214" cy="2555026"/>
            <a:chOff x="687922" y="1459078"/>
            <a:chExt cx="6580942" cy="17932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C39F0-8F0D-3034-5098-8BE9F9FFD191}"/>
                </a:ext>
              </a:extLst>
            </p:cNvPr>
            <p:cNvSpPr/>
            <p:nvPr/>
          </p:nvSpPr>
          <p:spPr>
            <a:xfrm>
              <a:off x="2214515" y="1781558"/>
              <a:ext cx="791570" cy="145374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3EE8A92-A738-AFD8-8ECA-6FF3418FCDEC}"/>
                </a:ext>
              </a:extLst>
            </p:cNvPr>
            <p:cNvSpPr/>
            <p:nvPr/>
          </p:nvSpPr>
          <p:spPr>
            <a:xfrm>
              <a:off x="3880666" y="2129834"/>
              <a:ext cx="791570" cy="110546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F5C2F8-8BB6-64DC-C814-318F6ECC46EA}"/>
                </a:ext>
              </a:extLst>
            </p:cNvPr>
            <p:cNvSpPr/>
            <p:nvPr/>
          </p:nvSpPr>
          <p:spPr>
            <a:xfrm>
              <a:off x="687922" y="1792915"/>
              <a:ext cx="791570" cy="36848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394286-BF55-CE30-BC54-E0D3BB68E514}"/>
                </a:ext>
              </a:extLst>
            </p:cNvPr>
            <p:cNvSpPr/>
            <p:nvPr/>
          </p:nvSpPr>
          <p:spPr>
            <a:xfrm>
              <a:off x="2214515" y="2332790"/>
              <a:ext cx="723332" cy="5201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Doanh thu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6933BD-DE17-7A62-756D-89F36B164497}"/>
                </a:ext>
              </a:extLst>
            </p:cNvPr>
            <p:cNvSpPr/>
            <p:nvPr/>
          </p:nvSpPr>
          <p:spPr>
            <a:xfrm>
              <a:off x="3883451" y="2245859"/>
              <a:ext cx="723332" cy="8865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(NVL;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lương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019754-389B-5936-352D-650BE1E2AAB0}"/>
                </a:ext>
              </a:extLst>
            </p:cNvPr>
            <p:cNvSpPr/>
            <p:nvPr/>
          </p:nvSpPr>
          <p:spPr>
            <a:xfrm>
              <a:off x="748420" y="1792916"/>
              <a:ext cx="759987" cy="3684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nhuận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BEBE4D-3EB8-C347-A356-5BA13D56024D}"/>
                </a:ext>
              </a:extLst>
            </p:cNvPr>
            <p:cNvCxnSpPr>
              <a:cxnSpLocks/>
            </p:cNvCxnSpPr>
            <p:nvPr/>
          </p:nvCxnSpPr>
          <p:spPr>
            <a:xfrm>
              <a:off x="1481904" y="1792915"/>
              <a:ext cx="315899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B4E865-A798-B2CF-A3BD-3FA5A9824F25}"/>
                </a:ext>
              </a:extLst>
            </p:cNvPr>
            <p:cNvCxnSpPr>
              <a:cxnSpLocks/>
            </p:cNvCxnSpPr>
            <p:nvPr/>
          </p:nvCxnSpPr>
          <p:spPr>
            <a:xfrm>
              <a:off x="1508408" y="2136398"/>
              <a:ext cx="2409162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3993BF-F7B6-24B3-C27E-5B1381812DB6}"/>
                </a:ext>
              </a:extLst>
            </p:cNvPr>
            <p:cNvSpPr/>
            <p:nvPr/>
          </p:nvSpPr>
          <p:spPr>
            <a:xfrm>
              <a:off x="3057761" y="2322589"/>
              <a:ext cx="791570" cy="683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sym typeface="Wingdings 2" panose="05020102010507070707" pitchFamily="18" charset="2"/>
                </a:rPr>
                <a:t>-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749494-F677-C513-B61B-B278D0B8F412}"/>
                </a:ext>
              </a:extLst>
            </p:cNvPr>
            <p:cNvSpPr/>
            <p:nvPr/>
          </p:nvSpPr>
          <p:spPr>
            <a:xfrm>
              <a:off x="1440170" y="2322589"/>
              <a:ext cx="791570" cy="683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sym typeface="Wingdings 2" panose="05020102010507070707" pitchFamily="18" charset="2"/>
                </a:rPr>
                <a:t>=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195D9B7-5DA7-1DD9-9832-B5C60ED39308}"/>
                </a:ext>
              </a:extLst>
            </p:cNvPr>
            <p:cNvCxnSpPr>
              <a:cxnSpLocks/>
            </p:cNvCxnSpPr>
            <p:nvPr/>
          </p:nvCxnSpPr>
          <p:spPr>
            <a:xfrm>
              <a:off x="687922" y="3252377"/>
              <a:ext cx="33034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DBC8F35-EC86-AEA3-6DA9-496F2EE87AD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98243" y="2171591"/>
              <a:ext cx="0" cy="3264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A15EC4A-A27E-E915-F0D7-A463D9483B2E}"/>
                </a:ext>
              </a:extLst>
            </p:cNvPr>
            <p:cNvCxnSpPr>
              <a:cxnSpLocks/>
            </p:cNvCxnSpPr>
            <p:nvPr/>
          </p:nvCxnSpPr>
          <p:spPr>
            <a:xfrm>
              <a:off x="3217312" y="1650751"/>
              <a:ext cx="0" cy="1941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C0EA12-8710-7147-DDAB-7AD9670A5B89}"/>
                </a:ext>
              </a:extLst>
            </p:cNvPr>
            <p:cNvSpPr/>
            <p:nvPr/>
          </p:nvSpPr>
          <p:spPr>
            <a:xfrm>
              <a:off x="2691964" y="1459078"/>
              <a:ext cx="1092947" cy="18643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K/H </a:t>
              </a:r>
              <a:r>
                <a:rPr lang="en-US" sz="1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costdown</a:t>
              </a:r>
              <a:endPara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A87FCC1-65C8-5CF9-1E94-263ECCD3278F}"/>
                </a:ext>
              </a:extLst>
            </p:cNvPr>
            <p:cNvCxnSpPr>
              <a:cxnSpLocks/>
            </p:cNvCxnSpPr>
            <p:nvPr/>
          </p:nvCxnSpPr>
          <p:spPr>
            <a:xfrm>
              <a:off x="7268864" y="1650751"/>
              <a:ext cx="0" cy="1941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C68F1CF-9A50-2DCD-3A52-7345049FD171}"/>
              </a:ext>
            </a:extLst>
          </p:cNvPr>
          <p:cNvSpPr/>
          <p:nvPr/>
        </p:nvSpPr>
        <p:spPr>
          <a:xfrm>
            <a:off x="8132430" y="2470887"/>
            <a:ext cx="791570" cy="110546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thành SP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SX)</a:t>
            </a:r>
          </a:p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34D40C-BACE-E2DA-2D6E-1E909234BF5C}"/>
              </a:ext>
            </a:extLst>
          </p:cNvPr>
          <p:cNvSpPr/>
          <p:nvPr/>
        </p:nvSpPr>
        <p:spPr>
          <a:xfrm>
            <a:off x="907048" y="3738264"/>
            <a:ext cx="4185762" cy="369332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  <a:r>
              <a:rPr lang="en-US" b="1" cap="none" spc="0" dirty="0">
                <a:ln/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CẠNH TRANH VỀ GIÁ SẢN PHẨM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E4C6E370-FECC-52EB-9663-C67171FE14F7}"/>
              </a:ext>
            </a:extLst>
          </p:cNvPr>
          <p:cNvSpPr/>
          <p:nvPr/>
        </p:nvSpPr>
        <p:spPr>
          <a:xfrm>
            <a:off x="4353063" y="2812081"/>
            <a:ext cx="434384" cy="38166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99C99941-CA91-08B8-CC0E-012C6803D61C}"/>
              </a:ext>
            </a:extLst>
          </p:cNvPr>
          <p:cNvSpPr/>
          <p:nvPr/>
        </p:nvSpPr>
        <p:spPr>
          <a:xfrm>
            <a:off x="4834283" y="5484895"/>
            <a:ext cx="434384" cy="38166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BB40E-1DAA-8BCB-2071-BE43B8DF119A}"/>
              </a:ext>
            </a:extLst>
          </p:cNvPr>
          <p:cNvSpPr/>
          <p:nvPr/>
        </p:nvSpPr>
        <p:spPr>
          <a:xfrm>
            <a:off x="6235086" y="4800962"/>
            <a:ext cx="891196" cy="1969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CB6A38-11EF-3F05-EC3D-612D5947D1CE}"/>
              </a:ext>
            </a:extLst>
          </p:cNvPr>
          <p:cNvSpPr/>
          <p:nvPr/>
        </p:nvSpPr>
        <p:spPr>
          <a:xfrm>
            <a:off x="8110937" y="5067060"/>
            <a:ext cx="891196" cy="17037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CA37AC-052E-2F13-D773-62607B6149B7}"/>
              </a:ext>
            </a:extLst>
          </p:cNvPr>
          <p:cNvSpPr/>
          <p:nvPr/>
        </p:nvSpPr>
        <p:spPr>
          <a:xfrm>
            <a:off x="4678155" y="4715701"/>
            <a:ext cx="729397" cy="3975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127E3F-1C0F-048A-E56C-284ED9061053}"/>
              </a:ext>
            </a:extLst>
          </p:cNvPr>
          <p:cNvSpPr/>
          <p:nvPr/>
        </p:nvSpPr>
        <p:spPr>
          <a:xfrm>
            <a:off x="6235086" y="5484895"/>
            <a:ext cx="814370" cy="741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D88D87-9807-D548-FC76-645B27EE82A8}"/>
              </a:ext>
            </a:extLst>
          </p:cNvPr>
          <p:cNvSpPr/>
          <p:nvPr/>
        </p:nvSpPr>
        <p:spPr>
          <a:xfrm>
            <a:off x="8153829" y="5361039"/>
            <a:ext cx="814370" cy="1263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(NVL;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9009C9-83E8-BF9F-B36F-6C4519B287B2}"/>
              </a:ext>
            </a:extLst>
          </p:cNvPr>
          <p:cNvSpPr/>
          <p:nvPr/>
        </p:nvSpPr>
        <p:spPr>
          <a:xfrm>
            <a:off x="4642879" y="4681360"/>
            <a:ext cx="785049" cy="465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31DEF6-5A94-C412-B9E0-D4DA67B95368}"/>
              </a:ext>
            </a:extLst>
          </p:cNvPr>
          <p:cNvCxnSpPr>
            <a:cxnSpLocks/>
          </p:cNvCxnSpPr>
          <p:nvPr/>
        </p:nvCxnSpPr>
        <p:spPr>
          <a:xfrm>
            <a:off x="5410269" y="4715701"/>
            <a:ext cx="355658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BE1E3D-5211-BD10-5E3C-FEA8173DC8FE}"/>
              </a:ext>
            </a:extLst>
          </p:cNvPr>
          <p:cNvCxnSpPr>
            <a:cxnSpLocks/>
          </p:cNvCxnSpPr>
          <p:nvPr/>
        </p:nvCxnSpPr>
        <p:spPr>
          <a:xfrm>
            <a:off x="5440109" y="5205083"/>
            <a:ext cx="2712377" cy="0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834302FF-CFBE-AE2C-957F-EAC16B7030D9}"/>
              </a:ext>
            </a:extLst>
          </p:cNvPr>
          <p:cNvSpPr/>
          <p:nvPr/>
        </p:nvSpPr>
        <p:spPr>
          <a:xfrm>
            <a:off x="7184462" y="5470361"/>
            <a:ext cx="891196" cy="973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sym typeface="Wingdings 2" panose="05020102010507070707" pitchFamily="18" charset="2"/>
              </a:rPr>
              <a:t>-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CD94225-61E9-0A6A-1CE4-600E6CE5E973}"/>
              </a:ext>
            </a:extLst>
          </p:cNvPr>
          <p:cNvCxnSpPr>
            <a:cxnSpLocks/>
          </p:cNvCxnSpPr>
          <p:nvPr/>
        </p:nvCxnSpPr>
        <p:spPr>
          <a:xfrm>
            <a:off x="4516357" y="6795089"/>
            <a:ext cx="37191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2B050B3-5110-9A55-E51C-3D6BB71FF20C}"/>
              </a:ext>
            </a:extLst>
          </p:cNvPr>
          <p:cNvCxnSpPr>
            <a:cxnSpLocks/>
          </p:cNvCxnSpPr>
          <p:nvPr/>
        </p:nvCxnSpPr>
        <p:spPr>
          <a:xfrm flipV="1">
            <a:off x="8176332" y="5044231"/>
            <a:ext cx="0" cy="220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B4725DBE-0907-9F17-2C41-AFFEBD6E1175}"/>
              </a:ext>
            </a:extLst>
          </p:cNvPr>
          <p:cNvSpPr/>
          <p:nvPr/>
        </p:nvSpPr>
        <p:spPr>
          <a:xfrm>
            <a:off x="6772626" y="4241253"/>
            <a:ext cx="1230504" cy="2656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K/H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costdown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CF96547-D56A-4505-A20C-BD579DE7B2EE}"/>
              </a:ext>
            </a:extLst>
          </p:cNvPr>
          <p:cNvCxnSpPr>
            <a:cxnSpLocks/>
          </p:cNvCxnSpPr>
          <p:nvPr/>
        </p:nvCxnSpPr>
        <p:spPr>
          <a:xfrm>
            <a:off x="5407553" y="4783710"/>
            <a:ext cx="3556587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0FE031-803D-AF59-68F8-2717F8DB5A23}"/>
              </a:ext>
            </a:extLst>
          </p:cNvPr>
          <p:cNvCxnSpPr>
            <a:cxnSpLocks/>
          </p:cNvCxnSpPr>
          <p:nvPr/>
        </p:nvCxnSpPr>
        <p:spPr>
          <a:xfrm>
            <a:off x="5471637" y="5044231"/>
            <a:ext cx="3556587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0369CB-2B05-B97E-7A44-ABF27802EA87}"/>
              </a:ext>
            </a:extLst>
          </p:cNvPr>
          <p:cNvCxnSpPr>
            <a:cxnSpLocks/>
          </p:cNvCxnSpPr>
          <p:nvPr/>
        </p:nvCxnSpPr>
        <p:spPr>
          <a:xfrm>
            <a:off x="7607561" y="4740651"/>
            <a:ext cx="0" cy="32640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54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8BC668-662F-5B23-B573-A40F1EC9E37B}"/>
              </a:ext>
            </a:extLst>
          </p:cNvPr>
          <p:cNvSpPr/>
          <p:nvPr/>
        </p:nvSpPr>
        <p:spPr>
          <a:xfrm>
            <a:off x="0" y="890573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BD0FEDF4-9399-7F75-F342-26E03A0B5778}"/>
              </a:ext>
            </a:extLst>
          </p:cNvPr>
          <p:cNvSpPr/>
          <p:nvPr/>
        </p:nvSpPr>
        <p:spPr>
          <a:xfrm>
            <a:off x="223862" y="1427063"/>
            <a:ext cx="4013153" cy="60176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2F9B81C-704D-4BE2-24A5-AC7D1643EC94}"/>
              </a:ext>
            </a:extLst>
          </p:cNvPr>
          <p:cNvSpPr/>
          <p:nvPr/>
        </p:nvSpPr>
        <p:spPr>
          <a:xfrm>
            <a:off x="223862" y="2086477"/>
            <a:ext cx="4013153" cy="585558"/>
          </a:xfrm>
          <a:prstGeom prst="hex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C913599-8FEB-39FD-CDE5-11D08481E920}"/>
              </a:ext>
            </a:extLst>
          </p:cNvPr>
          <p:cNvSpPr/>
          <p:nvPr/>
        </p:nvSpPr>
        <p:spPr>
          <a:xfrm>
            <a:off x="223862" y="2741300"/>
            <a:ext cx="4013153" cy="630800"/>
          </a:xfrm>
          <a:prstGeom prst="hexagon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7F98A08-3BB8-1CCB-52DE-17538783969C}"/>
              </a:ext>
            </a:extLst>
          </p:cNvPr>
          <p:cNvSpPr/>
          <p:nvPr/>
        </p:nvSpPr>
        <p:spPr>
          <a:xfrm>
            <a:off x="187598" y="5471664"/>
            <a:ext cx="4025684" cy="630800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6658657-5656-0676-A62E-8E09E776A643}"/>
              </a:ext>
            </a:extLst>
          </p:cNvPr>
          <p:cNvSpPr/>
          <p:nvPr/>
        </p:nvSpPr>
        <p:spPr>
          <a:xfrm>
            <a:off x="213036" y="4102884"/>
            <a:ext cx="3995707" cy="630800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072CEF3-319D-ACEC-C774-B9B50F439AB8}"/>
              </a:ext>
            </a:extLst>
          </p:cNvPr>
          <p:cNvSpPr/>
          <p:nvPr/>
        </p:nvSpPr>
        <p:spPr>
          <a:xfrm>
            <a:off x="238667" y="3441365"/>
            <a:ext cx="3995708" cy="630800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45DF2B4-DBD5-AED8-4CEE-F9A3F44E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101599" y="173670"/>
            <a:ext cx="1250123" cy="4634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F269B4-7C37-5333-1B0A-4C82BC20C9BA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0424255-763E-F1BA-FF05-2295F28A9A41}"/>
              </a:ext>
            </a:extLst>
          </p:cNvPr>
          <p:cNvSpPr/>
          <p:nvPr/>
        </p:nvSpPr>
        <p:spPr>
          <a:xfrm>
            <a:off x="223863" y="1460323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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15859B-7C0C-9CE8-32F4-2B5CE3250A9A}"/>
              </a:ext>
            </a:extLst>
          </p:cNvPr>
          <p:cNvSpPr/>
          <p:nvPr/>
        </p:nvSpPr>
        <p:spPr>
          <a:xfrm>
            <a:off x="223863" y="2141960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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75C827-8953-50C8-5BBB-E65C2599FB7A}"/>
              </a:ext>
            </a:extLst>
          </p:cNvPr>
          <p:cNvSpPr/>
          <p:nvPr/>
        </p:nvSpPr>
        <p:spPr>
          <a:xfrm>
            <a:off x="223863" y="2793628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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83689B-33A7-768E-23E7-317CF559CBC1}"/>
              </a:ext>
            </a:extLst>
          </p:cNvPr>
          <p:cNvSpPr/>
          <p:nvPr/>
        </p:nvSpPr>
        <p:spPr>
          <a:xfrm>
            <a:off x="238667" y="3516185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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5C965F-13B5-49E2-17FF-DC68A8F92B0F}"/>
              </a:ext>
            </a:extLst>
          </p:cNvPr>
          <p:cNvSpPr/>
          <p:nvPr/>
        </p:nvSpPr>
        <p:spPr>
          <a:xfrm>
            <a:off x="238667" y="4164281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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5C0975F5-9FAF-B044-957A-6594C14CF995}"/>
              </a:ext>
            </a:extLst>
          </p:cNvPr>
          <p:cNvSpPr/>
          <p:nvPr/>
        </p:nvSpPr>
        <p:spPr>
          <a:xfrm>
            <a:off x="213036" y="4787526"/>
            <a:ext cx="3995707" cy="630800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B1A44BD4-1B16-67A4-8075-8B0A51FA51F1}"/>
              </a:ext>
            </a:extLst>
          </p:cNvPr>
          <p:cNvSpPr/>
          <p:nvPr/>
        </p:nvSpPr>
        <p:spPr>
          <a:xfrm>
            <a:off x="187598" y="6149477"/>
            <a:ext cx="4025684" cy="63258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1600" b="1" i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hông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b="1" i="0" dirty="0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solidFill>
                  <a:srgbClr val="081C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E68292-55E4-9CE9-B76D-0FBFDD2A5689}"/>
              </a:ext>
            </a:extLst>
          </p:cNvPr>
          <p:cNvSpPr/>
          <p:nvPr/>
        </p:nvSpPr>
        <p:spPr>
          <a:xfrm>
            <a:off x="213036" y="4849646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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1188CB-599F-0600-E687-3D1F5F3F560A}"/>
              </a:ext>
            </a:extLst>
          </p:cNvPr>
          <p:cNvSpPr/>
          <p:nvPr/>
        </p:nvSpPr>
        <p:spPr>
          <a:xfrm>
            <a:off x="195213" y="5548755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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940827-2AE4-C577-CDBD-DB4E32300A94}"/>
              </a:ext>
            </a:extLst>
          </p:cNvPr>
          <p:cNvSpPr/>
          <p:nvPr/>
        </p:nvSpPr>
        <p:spPr>
          <a:xfrm>
            <a:off x="195213" y="6209483"/>
            <a:ext cx="582768" cy="478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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6A2E308-0562-6DDC-6AC1-8FEAC9335886}"/>
              </a:ext>
            </a:extLst>
          </p:cNvPr>
          <p:cNvSpPr/>
          <p:nvPr/>
        </p:nvSpPr>
        <p:spPr>
          <a:xfrm>
            <a:off x="4234375" y="1725364"/>
            <a:ext cx="582768" cy="474577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56A22C-1056-AB4B-C9A2-09A6532D70DB}"/>
              </a:ext>
            </a:extLst>
          </p:cNvPr>
          <p:cNvSpPr/>
          <p:nvPr/>
        </p:nvSpPr>
        <p:spPr>
          <a:xfrm>
            <a:off x="1311966" y="80858"/>
            <a:ext cx="7786995" cy="668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II: LỰA CHỌN CHƯƠNG TRÌNH CHUYỂN ĐỔI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A5410F-490C-9AF6-D1A9-F107C32B14FE}"/>
              </a:ext>
            </a:extLst>
          </p:cNvPr>
          <p:cNvSpPr/>
          <p:nvPr/>
        </p:nvSpPr>
        <p:spPr>
          <a:xfrm>
            <a:off x="330379" y="990559"/>
            <a:ext cx="4195380" cy="338554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CẮT GIẢM LÃNG PHÍ TRONG SẢN XUẤT </a:t>
            </a:r>
            <a:endParaRPr lang="en-US" sz="1600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BB1E2A97-79C5-FC85-0719-2E79F2905B31}"/>
              </a:ext>
            </a:extLst>
          </p:cNvPr>
          <p:cNvSpPr/>
          <p:nvPr/>
        </p:nvSpPr>
        <p:spPr>
          <a:xfrm>
            <a:off x="5041006" y="2593217"/>
            <a:ext cx="4056993" cy="2324908"/>
          </a:xfrm>
          <a:prstGeom prst="doubleWav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Doanh nghiệp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E23DA36-4C9C-CEF7-893F-EC4D26CC27A6}"/>
              </a:ext>
            </a:extLst>
          </p:cNvPr>
          <p:cNvSpPr/>
          <p:nvPr/>
        </p:nvSpPr>
        <p:spPr>
          <a:xfrm>
            <a:off x="4621426" y="3670204"/>
            <a:ext cx="434384" cy="38166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7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52167-44A1-A845-0235-E056E7D344E0}"/>
              </a:ext>
            </a:extLst>
          </p:cNvPr>
          <p:cNvSpPr/>
          <p:nvPr/>
        </p:nvSpPr>
        <p:spPr>
          <a:xfrm>
            <a:off x="0" y="890573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068989-D963-95AE-E68F-6DAB2CA2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45039" y="144366"/>
            <a:ext cx="1346440" cy="50498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C14770-3944-AE7E-2CA4-46C684B8A2BE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027D2E-7922-0465-5034-2A9AF2620DCC}"/>
              </a:ext>
            </a:extLst>
          </p:cNvPr>
          <p:cNvSpPr/>
          <p:nvPr/>
        </p:nvSpPr>
        <p:spPr>
          <a:xfrm>
            <a:off x="281354" y="2361196"/>
            <a:ext cx="2435568" cy="162910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B2E761-E396-CD95-BFD4-4E418F4AC3E5}"/>
              </a:ext>
            </a:extLst>
          </p:cNvPr>
          <p:cNvSpPr/>
          <p:nvPr/>
        </p:nvSpPr>
        <p:spPr>
          <a:xfrm>
            <a:off x="684586" y="1612796"/>
            <a:ext cx="1629103" cy="480853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5B12A4-606E-1906-4739-357FFD8EF515}"/>
              </a:ext>
            </a:extLst>
          </p:cNvPr>
          <p:cNvSpPr/>
          <p:nvPr/>
        </p:nvSpPr>
        <p:spPr>
          <a:xfrm>
            <a:off x="3371391" y="2361196"/>
            <a:ext cx="2435569" cy="1629104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Kết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P&amp;Q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Lean Marathon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D42900-5590-F9C4-6623-6C9CC8279BA9}"/>
              </a:ext>
            </a:extLst>
          </p:cNvPr>
          <p:cNvSpPr/>
          <p:nvPr/>
        </p:nvSpPr>
        <p:spPr>
          <a:xfrm>
            <a:off x="3757448" y="1614615"/>
            <a:ext cx="1629103" cy="48085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7F2AF4-8286-9BC2-C83E-EB1BC10A32F0}"/>
              </a:ext>
            </a:extLst>
          </p:cNvPr>
          <p:cNvSpPr/>
          <p:nvPr/>
        </p:nvSpPr>
        <p:spPr>
          <a:xfrm>
            <a:off x="281354" y="4242548"/>
            <a:ext cx="2435569" cy="190503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CVTC,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29742C-A951-952F-DCA0-9E316A5E656A}"/>
              </a:ext>
            </a:extLst>
          </p:cNvPr>
          <p:cNvSpPr/>
          <p:nvPr/>
        </p:nvSpPr>
        <p:spPr>
          <a:xfrm>
            <a:off x="3405353" y="4282338"/>
            <a:ext cx="2435569" cy="1739331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Kết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P&amp;Q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9B574772-398A-F5CD-482B-005E1E0A821E}"/>
              </a:ext>
            </a:extLst>
          </p:cNvPr>
          <p:cNvSpPr/>
          <p:nvPr/>
        </p:nvSpPr>
        <p:spPr>
          <a:xfrm>
            <a:off x="6658303" y="2500457"/>
            <a:ext cx="1723698" cy="2974424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Doanh nghiệp Trang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Lean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15D088C-027C-84B6-BF34-EC74E6F1C1E3}"/>
              </a:ext>
            </a:extLst>
          </p:cNvPr>
          <p:cNvSpPr/>
          <p:nvPr/>
        </p:nvSpPr>
        <p:spPr>
          <a:xfrm>
            <a:off x="6059216" y="2777362"/>
            <a:ext cx="157655" cy="2364816"/>
          </a:xfrm>
          <a:prstGeom prst="rightBrace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408E6EA-7663-1E1F-94EE-FE7DCE8415BF}"/>
              </a:ext>
            </a:extLst>
          </p:cNvPr>
          <p:cNvSpPr/>
          <p:nvPr/>
        </p:nvSpPr>
        <p:spPr>
          <a:xfrm>
            <a:off x="6227382" y="3851039"/>
            <a:ext cx="525517" cy="278522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5B7D37-E5FE-19AA-0D79-3861F9385739}"/>
              </a:ext>
            </a:extLst>
          </p:cNvPr>
          <p:cNvSpPr/>
          <p:nvPr/>
        </p:nvSpPr>
        <p:spPr>
          <a:xfrm>
            <a:off x="309216" y="1027564"/>
            <a:ext cx="5113899" cy="400110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600" b="1" cap="none" spc="0" dirty="0">
                <a:ln/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ĐIỀU KIỆN </a:t>
            </a:r>
            <a:r>
              <a:rPr lang="en-US" sz="16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ĐỂ THỰC HIỆN CHUYỂN ĐỔI LEAN</a:t>
            </a:r>
            <a:endParaRPr lang="en-US" sz="1600" b="1" cap="none" spc="0" dirty="0">
              <a:ln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C6B4D4-494F-5A66-5463-2DD41C78D9E6}"/>
              </a:ext>
            </a:extLst>
          </p:cNvPr>
          <p:cNvSpPr/>
          <p:nvPr/>
        </p:nvSpPr>
        <p:spPr>
          <a:xfrm>
            <a:off x="1391479" y="80858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A8E94D5-918A-542E-5BD2-C16B885AC85A}"/>
              </a:ext>
            </a:extLst>
          </p:cNvPr>
          <p:cNvSpPr/>
          <p:nvPr/>
        </p:nvSpPr>
        <p:spPr>
          <a:xfrm>
            <a:off x="2804861" y="3036487"/>
            <a:ext cx="525517" cy="278522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64B1F74-C0C5-8707-CEA9-7BD490C66D94}"/>
              </a:ext>
            </a:extLst>
          </p:cNvPr>
          <p:cNvSpPr/>
          <p:nvPr/>
        </p:nvSpPr>
        <p:spPr>
          <a:xfrm>
            <a:off x="2804861" y="5055804"/>
            <a:ext cx="525517" cy="278522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5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A95AFC-EE13-1329-0C07-48337B10943B}"/>
              </a:ext>
            </a:extLst>
          </p:cNvPr>
          <p:cNvSpPr/>
          <p:nvPr/>
        </p:nvSpPr>
        <p:spPr>
          <a:xfrm>
            <a:off x="-13254" y="917078"/>
            <a:ext cx="9144000" cy="594092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CC315B-5F61-3D5B-D8DF-18BBB1FCFC86}"/>
              </a:ext>
            </a:extLst>
          </p:cNvPr>
          <p:cNvSpPr/>
          <p:nvPr/>
        </p:nvSpPr>
        <p:spPr>
          <a:xfrm>
            <a:off x="66261" y="1858617"/>
            <a:ext cx="622852" cy="314076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BGĐ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lean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146C9-33A0-2CEA-7FD1-2E5B296FF8D8}"/>
              </a:ext>
            </a:extLst>
          </p:cNvPr>
          <p:cNvSpPr/>
          <p:nvPr/>
        </p:nvSpPr>
        <p:spPr>
          <a:xfrm>
            <a:off x="1842051" y="1858617"/>
            <a:ext cx="622852" cy="314076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Đào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Lean Manufacturing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3EF53-6CD1-1D6A-A45A-342D814F5188}"/>
              </a:ext>
            </a:extLst>
          </p:cNvPr>
          <p:cNvSpPr/>
          <p:nvPr/>
        </p:nvSpPr>
        <p:spPr>
          <a:xfrm>
            <a:off x="954156" y="1858617"/>
            <a:ext cx="622852" cy="314076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Lean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7F6A4-7AD3-55FD-0F09-664CB2903E20}"/>
              </a:ext>
            </a:extLst>
          </p:cNvPr>
          <p:cNvSpPr/>
          <p:nvPr/>
        </p:nvSpPr>
        <p:spPr>
          <a:xfrm>
            <a:off x="2729946" y="1858617"/>
            <a:ext cx="622852" cy="314076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C5B76-5ED7-7A99-5CC7-E2D066694F54}"/>
              </a:ext>
            </a:extLst>
          </p:cNvPr>
          <p:cNvSpPr/>
          <p:nvPr/>
        </p:nvSpPr>
        <p:spPr>
          <a:xfrm>
            <a:off x="3591338" y="1858617"/>
            <a:ext cx="622852" cy="314076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Lean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D732AC-E34E-3D12-8C65-51BD1B7C6E81}"/>
              </a:ext>
            </a:extLst>
          </p:cNvPr>
          <p:cNvSpPr/>
          <p:nvPr/>
        </p:nvSpPr>
        <p:spPr>
          <a:xfrm>
            <a:off x="4227444" y="3228561"/>
            <a:ext cx="622852" cy="40087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BD8B9B-F5D8-53D6-027A-3841657174B8}"/>
              </a:ext>
            </a:extLst>
          </p:cNvPr>
          <p:cNvSpPr/>
          <p:nvPr/>
        </p:nvSpPr>
        <p:spPr>
          <a:xfrm>
            <a:off x="4850295" y="3160643"/>
            <a:ext cx="1367839" cy="5751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Phạm vi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AC247B-8363-40F3-514D-247F20EC8C1B}"/>
              </a:ext>
            </a:extLst>
          </p:cNvPr>
          <p:cNvSpPr/>
          <p:nvPr/>
        </p:nvSpPr>
        <p:spPr>
          <a:xfrm>
            <a:off x="6162262" y="2126973"/>
            <a:ext cx="1510748" cy="61622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602284-82F5-2349-BB9D-92D24C9544D5}"/>
              </a:ext>
            </a:extLst>
          </p:cNvPr>
          <p:cNvSpPr/>
          <p:nvPr/>
        </p:nvSpPr>
        <p:spPr>
          <a:xfrm>
            <a:off x="7776160" y="3104771"/>
            <a:ext cx="1290847" cy="61622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3EF19E-0E24-913F-3726-F4D70D65ED2F}"/>
              </a:ext>
            </a:extLst>
          </p:cNvPr>
          <p:cNvSpPr/>
          <p:nvPr/>
        </p:nvSpPr>
        <p:spPr>
          <a:xfrm>
            <a:off x="7301949" y="4602663"/>
            <a:ext cx="1765058" cy="61622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15103F-BEF4-92B7-295F-D3471BF81A58}"/>
              </a:ext>
            </a:extLst>
          </p:cNvPr>
          <p:cNvSpPr/>
          <p:nvPr/>
        </p:nvSpPr>
        <p:spPr>
          <a:xfrm>
            <a:off x="5168351" y="4597270"/>
            <a:ext cx="1510748" cy="61622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7FDBE7DF-3B62-2C50-3B6A-A62B4BABE903}"/>
              </a:ext>
            </a:extLst>
          </p:cNvPr>
          <p:cNvSpPr/>
          <p:nvPr/>
        </p:nvSpPr>
        <p:spPr>
          <a:xfrm rot="5400000">
            <a:off x="6603360" y="2630836"/>
            <a:ext cx="731520" cy="12161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D4456A29-0446-4BE8-C9BE-447430572CB9}"/>
              </a:ext>
            </a:extLst>
          </p:cNvPr>
          <p:cNvSpPr/>
          <p:nvPr/>
        </p:nvSpPr>
        <p:spPr>
          <a:xfrm rot="16200000">
            <a:off x="6685923" y="3447209"/>
            <a:ext cx="731520" cy="12161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12A455F-6E55-B5E6-E0A2-08DA5E5FBEC1}"/>
              </a:ext>
            </a:extLst>
          </p:cNvPr>
          <p:cNvSpPr/>
          <p:nvPr/>
        </p:nvSpPr>
        <p:spPr>
          <a:xfrm>
            <a:off x="697262" y="3228561"/>
            <a:ext cx="283398" cy="40087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D77BDA7-4579-7709-F2EF-E2BE0C8FFE54}"/>
              </a:ext>
            </a:extLst>
          </p:cNvPr>
          <p:cNvSpPr/>
          <p:nvPr/>
        </p:nvSpPr>
        <p:spPr>
          <a:xfrm>
            <a:off x="1590262" y="3228561"/>
            <a:ext cx="283398" cy="40087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DCA16EC-D02D-AC6D-1FE0-F94041232E4C}"/>
              </a:ext>
            </a:extLst>
          </p:cNvPr>
          <p:cNvSpPr/>
          <p:nvPr/>
        </p:nvSpPr>
        <p:spPr>
          <a:xfrm>
            <a:off x="2478157" y="3228561"/>
            <a:ext cx="283398" cy="40087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EB69CA8-2E3F-FF64-149D-AC93DAC83A50}"/>
              </a:ext>
            </a:extLst>
          </p:cNvPr>
          <p:cNvSpPr/>
          <p:nvPr/>
        </p:nvSpPr>
        <p:spPr>
          <a:xfrm>
            <a:off x="3352798" y="3228561"/>
            <a:ext cx="283398" cy="400878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885CD9-86CA-7559-5AAB-9527A40DA441}"/>
              </a:ext>
            </a:extLst>
          </p:cNvPr>
          <p:cNvSpPr/>
          <p:nvPr/>
        </p:nvSpPr>
        <p:spPr>
          <a:xfrm>
            <a:off x="247947" y="1060396"/>
            <a:ext cx="5586850" cy="400110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b="1" cap="none" spc="0" dirty="0">
                <a:ln/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MÔ HÌNH CHUYỂN ĐỔI CỦA DOANH NGHIỆP 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5E8CF941-6B40-3283-8889-D8B772406C7A}"/>
              </a:ext>
            </a:extLst>
          </p:cNvPr>
          <p:cNvSpPr/>
          <p:nvPr/>
        </p:nvSpPr>
        <p:spPr>
          <a:xfrm rot="16200000">
            <a:off x="2676680" y="3124296"/>
            <a:ext cx="268543" cy="4919109"/>
          </a:xfrm>
          <a:prstGeom prst="leftBrac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9259CEF-CEED-24C2-3ED1-EC55AB6DD36B}"/>
              </a:ext>
            </a:extLst>
          </p:cNvPr>
          <p:cNvCxnSpPr>
            <a:cxnSpLocks/>
          </p:cNvCxnSpPr>
          <p:nvPr/>
        </p:nvCxnSpPr>
        <p:spPr>
          <a:xfrm flipV="1">
            <a:off x="5727247" y="2505626"/>
            <a:ext cx="490887" cy="6517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38D89C-25E1-9EA1-D0D0-039D34CBC3A1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643828" y="2447422"/>
            <a:ext cx="777756" cy="6573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C28BD6-D3E4-EFD2-6373-79553475B88B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8184478" y="3720998"/>
            <a:ext cx="237106" cy="8816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150E15-BDC8-A73F-C444-55431128A26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6679099" y="4905384"/>
            <a:ext cx="62285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B8D57C8-F372-64A3-EFC3-ED3F8D8EBEE4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5534215" y="3735798"/>
            <a:ext cx="458446" cy="11276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644EE50-0737-F1E0-BB2F-6C5E0773C7B8}"/>
              </a:ext>
            </a:extLst>
          </p:cNvPr>
          <p:cNvSpPr/>
          <p:nvPr/>
        </p:nvSpPr>
        <p:spPr>
          <a:xfrm>
            <a:off x="160301" y="5798868"/>
            <a:ext cx="4919109" cy="6162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hoạch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68E314-834E-5F3E-A890-469260291273}"/>
              </a:ext>
            </a:extLst>
          </p:cNvPr>
          <p:cNvSpPr/>
          <p:nvPr/>
        </p:nvSpPr>
        <p:spPr>
          <a:xfrm>
            <a:off x="6252510" y="5824387"/>
            <a:ext cx="2814497" cy="6162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 descr="Text&#10;&#10;Description automatically generated with medium confidence">
            <a:extLst>
              <a:ext uri="{FF2B5EF4-FFF2-40B4-BE49-F238E27FC236}">
                <a16:creationId xmlns:a16="http://schemas.microsoft.com/office/drawing/2014/main" id="{FA932786-D083-B42A-44D3-E97F9DF4A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4815" r="2723" b="5556"/>
          <a:stretch/>
        </p:blipFill>
        <p:spPr>
          <a:xfrm>
            <a:off x="45039" y="144366"/>
            <a:ext cx="1346440" cy="50498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1A31B5C-3733-33B8-4537-91A05356B7EC}"/>
              </a:ext>
            </a:extLst>
          </p:cNvPr>
          <p:cNvCxnSpPr/>
          <p:nvPr/>
        </p:nvCxnSpPr>
        <p:spPr>
          <a:xfrm>
            <a:off x="142698" y="836331"/>
            <a:ext cx="8420731" cy="0"/>
          </a:xfrm>
          <a:prstGeom prst="line">
            <a:avLst/>
          </a:prstGeom>
          <a:ln w="76200" cmpd="thickThin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6117CFC-6FD5-D4ED-3F89-6C9491D297C2}"/>
              </a:ext>
            </a:extLst>
          </p:cNvPr>
          <p:cNvSpPr/>
          <p:nvPr/>
        </p:nvSpPr>
        <p:spPr>
          <a:xfrm>
            <a:off x="1391479" y="80858"/>
            <a:ext cx="5303987" cy="619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III: QUÁ TRÌNH CHUYỂN ĐỔI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A2B075A1-B708-675B-2852-B15C2A5480DB}"/>
              </a:ext>
            </a:extLst>
          </p:cNvPr>
          <p:cNvSpPr/>
          <p:nvPr/>
        </p:nvSpPr>
        <p:spPr>
          <a:xfrm rot="16200000">
            <a:off x="7596002" y="4363881"/>
            <a:ext cx="327112" cy="2631901"/>
          </a:xfrm>
          <a:prstGeom prst="leftBrac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70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</TotalTime>
  <Words>1885</Words>
  <Application>Microsoft Office PowerPoint</Application>
  <PresentationFormat>On-screen Show (4:3)</PresentationFormat>
  <Paragraphs>302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nokom Tech</dc:creator>
  <cp:lastModifiedBy>Nguyen Truong Minh</cp:lastModifiedBy>
  <cp:revision>208</cp:revision>
  <cp:lastPrinted>2023-04-22T23:43:54Z</cp:lastPrinted>
  <dcterms:created xsi:type="dcterms:W3CDTF">2022-12-08T01:27:27Z</dcterms:created>
  <dcterms:modified xsi:type="dcterms:W3CDTF">2023-04-26T07:54:26Z</dcterms:modified>
</cp:coreProperties>
</file>