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97" r:id="rId4"/>
    <p:sldId id="303" r:id="rId5"/>
    <p:sldId id="298" r:id="rId6"/>
    <p:sldId id="299" r:id="rId7"/>
    <p:sldId id="316" r:id="rId8"/>
    <p:sldId id="305" r:id="rId9"/>
    <p:sldId id="314" r:id="rId10"/>
    <p:sldId id="262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97" autoAdjust="0"/>
  </p:normalViewPr>
  <p:slideViewPr>
    <p:cSldViewPr snapToGrid="0">
      <p:cViewPr varScale="1">
        <p:scale>
          <a:sx n="79" d="100"/>
          <a:sy n="79" d="100"/>
        </p:scale>
        <p:origin x="85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018E938-FBD4-4449-983E-9AC48F35E3BA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7A317C8-5080-4D27-A142-AAF5BC26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9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Doanh nghiệp tham gia mạng lưới sẽ tham gia vào 07 nội dung hoạt động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317C8-5080-4D27-A142-AAF5BC2670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6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DE134-1BB9-4B41-9A20-1B95CE6AF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191E3-38AF-4380-A993-E191B23B9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4C4C6-4244-41EA-A11B-CD3A49AB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BFDD-C29E-41FD-BCB1-529F3283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25F1A-B1C5-43A3-ADF7-787EB0D8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7F38B-3EB7-4D56-BD73-E1C856B3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04F3C-CC7B-4A74-8FCE-0BF3415B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085C-184C-4649-889E-6B6C8AB5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8D845-7B82-484A-BC8E-230F9187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3437A-D73E-4100-842C-605E9625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D4325B-F890-448B-9934-0DA4D7C3B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35B4-8101-4A7D-9EFB-FDBFEFC02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6E5A-42C1-47CC-81A1-08F24B0E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85438-30A1-4F31-8DBA-819D06250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A5988-E75F-4739-815C-7B0F2F78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9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B02E-3F0E-49C7-BD55-BF88BE1D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3BDF-558F-47DE-A6F2-B98468544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AE010-2C44-4E4C-8AE2-82D76D23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3BD5D-2064-44DF-BEC4-41EB41E5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380A-931A-41E9-980A-CE8E4F28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9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CC07-78EC-4ADB-9CD5-47ACFF1A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3D104-0931-40A4-AB7F-2738F8615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DFD2B-FC58-4C1B-924A-A01B6DE3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F1DB9-0AD3-4EAD-8962-38C4E0A3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93E8-BE9A-4290-A922-A1F9A107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4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6F91-C45E-4C7A-8877-0F8A06C7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78C50-EADB-442F-BD2B-1148C7267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6EA7E-D377-48BC-ADAC-98424C41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8AB43-87B9-4334-B15F-AFFB02E9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C0CCE-05A5-4EA9-8855-CB59ED5E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A9D19-025B-496D-B0BF-1CC4712E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87E5-222E-484E-B169-66903B2C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84885-73E9-41FD-AECD-7C6AC314C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395D8-4047-4308-A2B4-B6F56879A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79095-CF44-4A58-9033-A7E27EB19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B1102-8B29-4787-96A6-C9B2D6CF6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82EF7-0C40-4D73-8D62-E045B946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B0936-A78B-411F-8F50-7CB74717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0E078-A82A-4DB1-8F3A-356B2287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8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9D4E-7A74-48CC-84ED-FEF024BF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0592F-37F6-4A6E-A24A-D6301D4B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FE323-8D15-4C21-994A-F5EE1EA7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EA52A-C5CF-4FD0-803D-3D7244F1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7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A4DFE-CD22-45A4-A756-45DC462B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6A299-FEF3-4867-857E-B832184A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3360A-2002-4FFE-8829-75F4463D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D28F-35A6-48D1-B247-92781E17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6BBC-B644-4BE6-B960-2DE3191BD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DD30B-48E6-4FBB-8D1A-FDC3D15EC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34942-3F5E-4129-8020-1BA6CC8B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D0C6C-080C-4807-B90C-873B6C3C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BC8BB-4268-4F39-9B37-A7CB716B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6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FA95-0F29-4EE9-A2FD-6C29F73F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391E6-0D8A-4BAE-A4CF-D7EBDCC6E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6CE1C-232D-4FF6-867D-2070C4F20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E6853-52F5-44D1-A4FF-A41A8150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56E0E-DD7E-43C8-B538-DD9C4D98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7E97B-3EBA-4E7D-A24A-17452AAA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5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EE3CE-2286-4D17-851B-84677A57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B89F-C493-4F86-BFBC-98AB7BC9B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A1FC3-2E46-4D7D-817E-853770D50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C5E69-409C-4A23-BB62-631AB4C6F723}" type="datetimeFigureOut">
              <a:rPr lang="en-US" smtClean="0"/>
              <a:t>26-Apr-23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1336F-EC10-4C4F-9167-0B830D37B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AC24D-F8F1-4E88-A5B3-63D3605A2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1673B-8282-48D9-A5F8-4F3399EF5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AB872-056E-4EA2-B5DD-90E06DB78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68" y="2112482"/>
            <a:ext cx="6617026" cy="230663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VASI CEO SUMMIT 2023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DOANH NGHIỆP CHUYỂN ĐỔI LEAN – HỢP TÁC ĐỂ ĐỘT PHÁ HIỆU SUẤT &amp; PHÁT TRIỂN NĂNG LỰC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Phạm Minh Thắng – B.Eng., MBA</a:t>
            </a:r>
            <a:b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CEO P&amp;Q Solutions / Phó chủ tịch VASI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32F71F8-2F02-C048-D4F6-DC4EE4DCE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8" y="5709174"/>
            <a:ext cx="780646" cy="751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6F233D-00DA-B28F-03A3-C8FE17175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648" y="5713760"/>
            <a:ext cx="2857367" cy="7470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B510DF-47A6-730A-C38C-4D777F8EBF1B}"/>
              </a:ext>
            </a:extLst>
          </p:cNvPr>
          <p:cNvSpPr/>
          <p:nvPr/>
        </p:nvSpPr>
        <p:spPr>
          <a:xfrm>
            <a:off x="711291" y="6475412"/>
            <a:ext cx="3057602" cy="342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San Francisco Display Med" pitchFamily="50" charset="0"/>
              </a:rPr>
              <a:t>ĐƠN VỊ TRIỂN KHAI &amp; BẢO TRỢ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93429-A1F7-3E09-8161-7DE6762DE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483" y="5726529"/>
            <a:ext cx="751609" cy="751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9A9B50-4949-1F36-2EEC-CAC57471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994" y="4882941"/>
            <a:ext cx="951700" cy="751608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DAD37D7B-631C-C367-9838-C21AACC18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27" y="4874763"/>
            <a:ext cx="2192195" cy="7516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8B4A5F-5FCE-F274-5D86-615B1B552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876" y="5726529"/>
            <a:ext cx="3205744" cy="74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F6A8EB-489C-28D7-B4E2-438B7F578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5478" y="4876125"/>
            <a:ext cx="1497765" cy="7488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CF03F7-CB77-5815-96D9-C88CE7A28F32}"/>
              </a:ext>
            </a:extLst>
          </p:cNvPr>
          <p:cNvSpPr/>
          <p:nvPr/>
        </p:nvSpPr>
        <p:spPr>
          <a:xfrm>
            <a:off x="7034645" y="6475412"/>
            <a:ext cx="4873228" cy="342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San Francisco Display Med" pitchFamily="50" charset="0"/>
              </a:rPr>
              <a:t>DOANH NGHIỆP THÀNH VIÊN SÁNG LẬP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8CF77-E7BB-4538-BF38-57CD65BD04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924" r="12238"/>
          <a:stretch/>
        </p:blipFill>
        <p:spPr>
          <a:xfrm>
            <a:off x="6627553" y="0"/>
            <a:ext cx="5564447" cy="3808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ABA188-3646-E64C-FDEA-6E4637E3F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9858" y="-112071"/>
            <a:ext cx="5111364" cy="349825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D98A71B-9E61-105C-4FD9-322CE51143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004" y="5716309"/>
            <a:ext cx="1876416" cy="744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CEC38C-4505-735D-3257-E9276E2A091C}"/>
              </a:ext>
            </a:extLst>
          </p:cNvPr>
          <p:cNvSpPr/>
          <p:nvPr/>
        </p:nvSpPr>
        <p:spPr>
          <a:xfrm>
            <a:off x="4669606" y="6451899"/>
            <a:ext cx="1894814" cy="342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San Francisco Display Med" pitchFamily="50" charset="0"/>
              </a:rPr>
              <a:t>THÀNH VIÊN</a:t>
            </a:r>
          </a:p>
        </p:txBody>
      </p:sp>
    </p:spTree>
    <p:extLst>
      <p:ext uri="{BB962C8B-B14F-4D97-AF65-F5344CB8AC3E}">
        <p14:creationId xmlns:p14="http://schemas.microsoft.com/office/powerpoint/2010/main" val="3552269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and white film board">
            <a:extLst>
              <a:ext uri="{FF2B5EF4-FFF2-40B4-BE49-F238E27FC236}">
                <a16:creationId xmlns:a16="http://schemas.microsoft.com/office/drawing/2014/main" id="{BC0D9129-DB55-4A3B-AE3C-7604F02DD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9" r="1" b="1"/>
          <a:stretch/>
        </p:blipFill>
        <p:spPr>
          <a:xfrm>
            <a:off x="213360" y="10"/>
            <a:ext cx="11978640" cy="6857990"/>
          </a:xfrm>
          <a:custGeom>
            <a:avLst/>
            <a:gdLst/>
            <a:ahLst/>
            <a:cxnLst/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CA0C41-9332-42E9-BF4A-5DB3363BE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FD10088-88F6-4FE6-AAF9-F1D8CEFCEEDA}"/>
              </a:ext>
            </a:extLst>
          </p:cNvPr>
          <p:cNvSpPr txBox="1">
            <a:spLocks/>
          </p:cNvSpPr>
          <p:nvPr/>
        </p:nvSpPr>
        <p:spPr>
          <a:xfrm>
            <a:off x="5245100" y="3084233"/>
            <a:ext cx="4838700" cy="3214967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>
                <a:solidFill>
                  <a:schemeClr val="bg1"/>
                </a:solidFill>
              </a:rPr>
              <a:t>Xin cảm ơn</a:t>
            </a:r>
          </a:p>
          <a:p>
            <a:pPr algn="ctr"/>
            <a:r>
              <a:rPr lang="en-US" sz="5500" b="1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5500" b="1">
                <a:solidFill>
                  <a:schemeClr val="bg1"/>
                </a:solidFill>
              </a:rPr>
              <a:t>Hãy bắt đầu</a:t>
            </a:r>
            <a:r>
              <a:rPr lang="en-US" sz="4800" b="1">
                <a:solidFill>
                  <a:schemeClr val="bg1"/>
                </a:solidFill>
              </a:rPr>
              <a:t>!</a:t>
            </a:r>
            <a:endParaRPr lang="en-US" sz="5500" b="1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76BF2-359D-7601-D0EE-0A5C64C9B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6" b="21039"/>
          <a:stretch/>
        </p:blipFill>
        <p:spPr>
          <a:xfrm>
            <a:off x="0" y="4884311"/>
            <a:ext cx="2387752" cy="1973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4BADB-E603-4882-64C6-CF2E34A6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1437"/>
            <a:ext cx="2238411" cy="1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8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495883" y="96007"/>
            <a:ext cx="8574226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TẠI SAO MẠNG LƯỚI CHUYỂN ĐỔI LEAN!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59" name="Star: 8 Points 58">
            <a:extLst>
              <a:ext uri="{FF2B5EF4-FFF2-40B4-BE49-F238E27FC236}">
                <a16:creationId xmlns:a16="http://schemas.microsoft.com/office/drawing/2014/main" id="{6532E07C-99B7-4E66-3A0F-367167988F9E}"/>
              </a:ext>
            </a:extLst>
          </p:cNvPr>
          <p:cNvSpPr/>
          <p:nvPr/>
        </p:nvSpPr>
        <p:spPr>
          <a:xfrm>
            <a:off x="75802" y="1014513"/>
            <a:ext cx="2228936" cy="1653309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chương trình cải tiến rời rạc, thiếu kế nối chiến lược</a:t>
            </a:r>
          </a:p>
        </p:txBody>
      </p:sp>
      <p:sp>
        <p:nvSpPr>
          <p:cNvPr id="62" name="Star: 8 Points 61">
            <a:extLst>
              <a:ext uri="{FF2B5EF4-FFF2-40B4-BE49-F238E27FC236}">
                <a16:creationId xmlns:a16="http://schemas.microsoft.com/office/drawing/2014/main" id="{D9CDEEBF-1F21-267D-E1FF-65674C56CFEA}"/>
              </a:ext>
            </a:extLst>
          </p:cNvPr>
          <p:cNvSpPr/>
          <p:nvPr/>
        </p:nvSpPr>
        <p:spPr>
          <a:xfrm>
            <a:off x="75801" y="2944913"/>
            <a:ext cx="2228936" cy="1653309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doanh nghiệp sản xuất đang theo đuổi cải tiến</a:t>
            </a:r>
          </a:p>
        </p:txBody>
      </p:sp>
      <p:sp>
        <p:nvSpPr>
          <p:cNvPr id="63" name="Star: 8 Points 62">
            <a:extLst>
              <a:ext uri="{FF2B5EF4-FFF2-40B4-BE49-F238E27FC236}">
                <a16:creationId xmlns:a16="http://schemas.microsoft.com/office/drawing/2014/main" id="{260EC4AD-C54E-C1EB-55C4-0673008D278A}"/>
              </a:ext>
            </a:extLst>
          </p:cNvPr>
          <p:cNvSpPr/>
          <p:nvPr/>
        </p:nvSpPr>
        <p:spPr>
          <a:xfrm>
            <a:off x="75801" y="4875313"/>
            <a:ext cx="2228936" cy="1653309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đối tác đồng hành &amp; chia sẻ kinh nghiệm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151DB47-6FFC-4787-AE70-76831AC90D4A}"/>
              </a:ext>
            </a:extLst>
          </p:cNvPr>
          <p:cNvSpPr/>
          <p:nvPr/>
        </p:nvSpPr>
        <p:spPr>
          <a:xfrm>
            <a:off x="2718788" y="2965209"/>
            <a:ext cx="1612716" cy="161271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Springboard Series</a:t>
            </a:r>
          </a:p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8/2021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56E1B33-9BB9-D851-D78C-D2D237186713}"/>
              </a:ext>
            </a:extLst>
          </p:cNvPr>
          <p:cNvSpPr/>
          <p:nvPr/>
        </p:nvSpPr>
        <p:spPr>
          <a:xfrm>
            <a:off x="4821755" y="2864551"/>
            <a:ext cx="1814032" cy="181403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P&amp;Q Solutions, VASI &amp; đối tác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6B2BAAD-D166-2E85-85A5-8C9639CA01BD}"/>
              </a:ext>
            </a:extLst>
          </p:cNvPr>
          <p:cNvSpPr/>
          <p:nvPr/>
        </p:nvSpPr>
        <p:spPr>
          <a:xfrm>
            <a:off x="7121369" y="2708224"/>
            <a:ext cx="2126686" cy="212668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vấn các doanh nghiệp sản xuất đối tác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39A3DDB-E083-5413-CDE3-C2D91280DACC}"/>
              </a:ext>
            </a:extLst>
          </p:cNvPr>
          <p:cNvSpPr/>
          <p:nvPr/>
        </p:nvSpPr>
        <p:spPr>
          <a:xfrm>
            <a:off x="9650312" y="2524125"/>
            <a:ext cx="2503588" cy="25035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mắt &amp; Khởi động Mạng lưới chuyển đổi Lean</a:t>
            </a:r>
          </a:p>
          <a:p>
            <a:pPr algn="ctr"/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15/6/2022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7585BD-F541-816D-D5F9-9AD24F8FCAC8}"/>
              </a:ext>
            </a:extLst>
          </p:cNvPr>
          <p:cNvCxnSpPr>
            <a:stCxn id="59" idx="1"/>
            <a:endCxn id="2" idx="1"/>
          </p:cNvCxnSpPr>
          <p:nvPr/>
        </p:nvCxnSpPr>
        <p:spPr>
          <a:xfrm>
            <a:off x="1978318" y="2425701"/>
            <a:ext cx="976647" cy="775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785A63-5570-2B44-9E50-6C09F5F916BA}"/>
              </a:ext>
            </a:extLst>
          </p:cNvPr>
          <p:cNvCxnSpPr>
            <a:stCxn id="63" idx="7"/>
            <a:endCxn id="2" idx="3"/>
          </p:cNvCxnSpPr>
          <p:nvPr/>
        </p:nvCxnSpPr>
        <p:spPr>
          <a:xfrm flipV="1">
            <a:off x="1978317" y="4341748"/>
            <a:ext cx="976648" cy="7756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44FC1-7435-3577-3E7B-185D9C4E029F}"/>
              </a:ext>
            </a:extLst>
          </p:cNvPr>
          <p:cNvCxnSpPr>
            <a:stCxn id="62" idx="0"/>
            <a:endCxn id="2" idx="2"/>
          </p:cNvCxnSpPr>
          <p:nvPr/>
        </p:nvCxnSpPr>
        <p:spPr>
          <a:xfrm flipV="1">
            <a:off x="2304737" y="3771567"/>
            <a:ext cx="41405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C1B88B-ABB2-4A20-3776-41A233D381E9}"/>
              </a:ext>
            </a:extLst>
          </p:cNvPr>
          <p:cNvCxnSpPr>
            <a:stCxn id="2" idx="6"/>
            <a:endCxn id="64" idx="2"/>
          </p:cNvCxnSpPr>
          <p:nvPr/>
        </p:nvCxnSpPr>
        <p:spPr>
          <a:xfrm>
            <a:off x="4331504" y="3771567"/>
            <a:ext cx="4902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671313-B8C9-69AE-552F-B7D1B7A5F557}"/>
              </a:ext>
            </a:extLst>
          </p:cNvPr>
          <p:cNvCxnSpPr>
            <a:stCxn id="64" idx="6"/>
            <a:endCxn id="65" idx="2"/>
          </p:cNvCxnSpPr>
          <p:nvPr/>
        </p:nvCxnSpPr>
        <p:spPr>
          <a:xfrm>
            <a:off x="6635787" y="3771567"/>
            <a:ext cx="4855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3312EC-F24E-2A49-8107-B6761F6DF523}"/>
              </a:ext>
            </a:extLst>
          </p:cNvPr>
          <p:cNvCxnSpPr>
            <a:stCxn id="65" idx="6"/>
            <a:endCxn id="66" idx="2"/>
          </p:cNvCxnSpPr>
          <p:nvPr/>
        </p:nvCxnSpPr>
        <p:spPr>
          <a:xfrm>
            <a:off x="9248055" y="3771567"/>
            <a:ext cx="402257" cy="43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70DAA-EEB3-7A1A-6B6C-6FE2A793143A}"/>
              </a:ext>
            </a:extLst>
          </p:cNvPr>
          <p:cNvSpPr/>
          <p:nvPr/>
        </p:nvSpPr>
        <p:spPr>
          <a:xfrm>
            <a:off x="2619375" y="5091367"/>
            <a:ext cx="9401574" cy="151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Thúc đẩy các doanh nghiệp thành viên có kế hoạch chuyển đổi Lean trung hạn nhằm tạo đột phá trong vận hành để phát triển!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mạng lưới đối tác đồng hành để cùng cải tiến – cùng chia sẻ - cùng học tập!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các hỗ trợ “cố vấn” và cập nhật các thực hành tốt về chuyển đổi Lean!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E202A-C0D2-8CD3-5D6C-C540371F4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1" y="1195134"/>
            <a:ext cx="11895218" cy="56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5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2" grpId="0" animBg="1"/>
      <p:bldP spid="64" grpId="0" animBg="1"/>
      <p:bldP spid="65" grpId="0" animBg="1"/>
      <p:bldP spid="66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495883" y="96007"/>
            <a:ext cx="8574226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CẤU VÀ VAI TRÒ TRIỂN KHAI!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8E2FA6-3D58-6A9A-64CA-F0055D95F163}"/>
              </a:ext>
            </a:extLst>
          </p:cNvPr>
          <p:cNvSpPr/>
          <p:nvPr/>
        </p:nvSpPr>
        <p:spPr>
          <a:xfrm>
            <a:off x="4005262" y="5111930"/>
            <a:ext cx="4181475" cy="16317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VASI – P&amp;Q Solutions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phối tổng thể &amp; vận hành Chương trình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cung ứng các hoạt động hỗ trợ theo nhu cầu phát sinh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và hoàn thiện mô hình triển khai Lean trong doanh nghiệp CNHT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603D23-7646-4071-B0DC-E5EE2F682850}"/>
              </a:ext>
            </a:extLst>
          </p:cNvPr>
          <p:cNvSpPr/>
          <p:nvPr/>
        </p:nvSpPr>
        <p:spPr>
          <a:xfrm>
            <a:off x="4005261" y="1273355"/>
            <a:ext cx="4181475" cy="16317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 nghiệp thành viên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 định &amp; triển khai chương trình chuyển đổi Lean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&amp; chia sẻ kinh nghiệm cải tiến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tham vấn với Cố vấn chương trình.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C74BE6-DB14-2830-0A83-1C2B256FF4F9}"/>
              </a:ext>
            </a:extLst>
          </p:cNvPr>
          <p:cNvSpPr/>
          <p:nvPr/>
        </p:nvSpPr>
        <p:spPr>
          <a:xfrm>
            <a:off x="7720011" y="3192642"/>
            <a:ext cx="4181475" cy="163177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gia cố vấn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 trợ hoạch định &amp; triển khai chương trình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vấn ban lãnh đạo doanh nghiệp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 luyện &amp; Phát triển lực lượng triển khai.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D2572-5CA8-99F2-CFB5-EACC658D828B}"/>
              </a:ext>
            </a:extLst>
          </p:cNvPr>
          <p:cNvSpPr/>
          <p:nvPr/>
        </p:nvSpPr>
        <p:spPr>
          <a:xfrm>
            <a:off x="290515" y="3192642"/>
            <a:ext cx="4181475" cy="163177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Thư ký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mối trao đổi, cập nhật thông tin về hoạt động của Chương trình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hậu cần các hoạt động trong phạm vi Chương trình.</a:t>
            </a:r>
            <a:endParaRPr 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Quad 2">
            <a:extLst>
              <a:ext uri="{FF2B5EF4-FFF2-40B4-BE49-F238E27FC236}">
                <a16:creationId xmlns:a16="http://schemas.microsoft.com/office/drawing/2014/main" id="{8FA32F1D-7FBD-2BF7-8B4D-73ED60EA5637}"/>
              </a:ext>
            </a:extLst>
          </p:cNvPr>
          <p:cNvSpPr/>
          <p:nvPr/>
        </p:nvSpPr>
        <p:spPr>
          <a:xfrm>
            <a:off x="4667248" y="3146514"/>
            <a:ext cx="2857500" cy="1724025"/>
          </a:xfrm>
          <a:prstGeom prst="quad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495883" y="96007"/>
            <a:ext cx="8574226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ĐUỔI MÔ HÌNH CHUYỂN ĐỔI LEAN!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14" name="Trapezoid 13">
            <a:extLst>
              <a:ext uri="{FF2B5EF4-FFF2-40B4-BE49-F238E27FC236}">
                <a16:creationId xmlns:a16="http://schemas.microsoft.com/office/drawing/2014/main" id="{DA835110-2580-F7F7-7BE1-682A48D15B3A}"/>
              </a:ext>
            </a:extLst>
          </p:cNvPr>
          <p:cNvSpPr/>
          <p:nvPr/>
        </p:nvSpPr>
        <p:spPr>
          <a:xfrm>
            <a:off x="1610815" y="2958478"/>
            <a:ext cx="6129337" cy="685800"/>
          </a:xfrm>
          <a:prstGeom prst="trapezoid">
            <a:avLst>
              <a:gd name="adj" fmla="val 11609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MỤC ĐÍCH CỦA TỔ CHỨC</a:t>
            </a:r>
          </a:p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(Sứ mệnh – Tầm nhìn – Giá trị)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D7542C-DBB1-053A-24F4-C2BB998F0C53}"/>
              </a:ext>
            </a:extLst>
          </p:cNvPr>
          <p:cNvSpPr/>
          <p:nvPr/>
        </p:nvSpPr>
        <p:spPr>
          <a:xfrm>
            <a:off x="2008484" y="3720478"/>
            <a:ext cx="1447800" cy="21619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Các quá trình chính tuyệt hảo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468D06-CA7E-84CC-05CB-7A1F0471D753}"/>
              </a:ext>
            </a:extLst>
          </p:cNvPr>
          <p:cNvSpPr/>
          <p:nvPr/>
        </p:nvSpPr>
        <p:spPr>
          <a:xfrm>
            <a:off x="1932284" y="3644278"/>
            <a:ext cx="1600200" cy="76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BC0FE9-760E-42F2-D669-FBD830B32492}"/>
              </a:ext>
            </a:extLst>
          </p:cNvPr>
          <p:cNvSpPr/>
          <p:nvPr/>
        </p:nvSpPr>
        <p:spPr>
          <a:xfrm>
            <a:off x="1932284" y="5882445"/>
            <a:ext cx="1600200" cy="76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4856E5-AB86-FD2E-FAAE-910A0A057859}"/>
              </a:ext>
            </a:extLst>
          </p:cNvPr>
          <p:cNvSpPr/>
          <p:nvPr/>
        </p:nvSpPr>
        <p:spPr>
          <a:xfrm>
            <a:off x="5833410" y="3720478"/>
            <a:ext cx="1447800" cy="21619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Các năng lực cốt lõi được phát triển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F4F63A-DEB6-743B-C746-3B1ECDE0A721}"/>
              </a:ext>
            </a:extLst>
          </p:cNvPr>
          <p:cNvSpPr/>
          <p:nvPr/>
        </p:nvSpPr>
        <p:spPr>
          <a:xfrm>
            <a:off x="5757210" y="3644278"/>
            <a:ext cx="1600200" cy="76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D33EE4-0A31-2334-2763-4A7695C8039D}"/>
              </a:ext>
            </a:extLst>
          </p:cNvPr>
          <p:cNvSpPr/>
          <p:nvPr/>
        </p:nvSpPr>
        <p:spPr>
          <a:xfrm>
            <a:off x="5757210" y="5882445"/>
            <a:ext cx="1600200" cy="76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9D5593-0616-FFFD-8A80-89E332AEB1AF}"/>
              </a:ext>
            </a:extLst>
          </p:cNvPr>
          <p:cNvSpPr/>
          <p:nvPr/>
        </p:nvSpPr>
        <p:spPr>
          <a:xfrm>
            <a:off x="1610815" y="5958645"/>
            <a:ext cx="6129337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     Tư duy nền tảng với các giá trị được theo đuổi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88692C-B210-0859-3550-0A4FB79FD973}"/>
              </a:ext>
            </a:extLst>
          </p:cNvPr>
          <p:cNvSpPr/>
          <p:nvPr/>
        </p:nvSpPr>
        <p:spPr>
          <a:xfrm>
            <a:off x="3856334" y="3968127"/>
            <a:ext cx="1638299" cy="16382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Hệ thống quản lý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C5F04F-6CC4-D10F-AF61-072B3D438DEC}"/>
              </a:ext>
            </a:extLst>
          </p:cNvPr>
          <p:cNvSpPr/>
          <p:nvPr/>
        </p:nvSpPr>
        <p:spPr>
          <a:xfrm>
            <a:off x="4685315" y="1498487"/>
            <a:ext cx="3169312" cy="1248395"/>
          </a:xfrm>
          <a:custGeom>
            <a:avLst/>
            <a:gdLst>
              <a:gd name="connsiteX0" fmla="*/ 0 w 1627100"/>
              <a:gd name="connsiteY0" fmla="*/ 176273 h 1057615"/>
              <a:gd name="connsiteX1" fmla="*/ 176273 w 1627100"/>
              <a:gd name="connsiteY1" fmla="*/ 0 h 1057615"/>
              <a:gd name="connsiteX2" fmla="*/ 1450827 w 1627100"/>
              <a:gd name="connsiteY2" fmla="*/ 0 h 1057615"/>
              <a:gd name="connsiteX3" fmla="*/ 1627100 w 1627100"/>
              <a:gd name="connsiteY3" fmla="*/ 176273 h 1057615"/>
              <a:gd name="connsiteX4" fmla="*/ 1627100 w 1627100"/>
              <a:gd name="connsiteY4" fmla="*/ 881342 h 1057615"/>
              <a:gd name="connsiteX5" fmla="*/ 1450827 w 1627100"/>
              <a:gd name="connsiteY5" fmla="*/ 1057615 h 1057615"/>
              <a:gd name="connsiteX6" fmla="*/ 176273 w 1627100"/>
              <a:gd name="connsiteY6" fmla="*/ 1057615 h 1057615"/>
              <a:gd name="connsiteX7" fmla="*/ 0 w 1627100"/>
              <a:gd name="connsiteY7" fmla="*/ 881342 h 1057615"/>
              <a:gd name="connsiteX8" fmla="*/ 0 w 1627100"/>
              <a:gd name="connsiteY8" fmla="*/ 176273 h 10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7100" h="1057615">
                <a:moveTo>
                  <a:pt x="0" y="176273"/>
                </a:moveTo>
                <a:cubicBezTo>
                  <a:pt x="0" y="78920"/>
                  <a:pt x="78920" y="0"/>
                  <a:pt x="176273" y="0"/>
                </a:cubicBezTo>
                <a:lnTo>
                  <a:pt x="1450827" y="0"/>
                </a:lnTo>
                <a:cubicBezTo>
                  <a:pt x="1548180" y="0"/>
                  <a:pt x="1627100" y="78920"/>
                  <a:pt x="1627100" y="176273"/>
                </a:cubicBezTo>
                <a:lnTo>
                  <a:pt x="1627100" y="881342"/>
                </a:lnTo>
                <a:cubicBezTo>
                  <a:pt x="1627100" y="978695"/>
                  <a:pt x="1548180" y="1057615"/>
                  <a:pt x="1450827" y="1057615"/>
                </a:cubicBezTo>
                <a:lnTo>
                  <a:pt x="176273" y="1057615"/>
                </a:lnTo>
                <a:cubicBezTo>
                  <a:pt x="78920" y="1057615"/>
                  <a:pt x="0" y="978695"/>
                  <a:pt x="0" y="881342"/>
                </a:cubicBezTo>
                <a:lnTo>
                  <a:pt x="0" y="176273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779" tIns="108779" rIns="108779" bIns="108779" numCol="1" spcCol="1270" anchor="ctr" anchorCtr="0">
            <a:noAutofit/>
          </a:bodyPr>
          <a:lstStyle/>
          <a:p>
            <a:pPr marL="0" lvl="0" indent="0"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lời câu hỏi về “Viễn cảnh Lean” mà doanh nghiệp hướng đến và những vấn đề trọng tâm cần giải quyết ở cấp doanh nghiệp!</a:t>
            </a:r>
            <a:endParaRPr lang="en-US" sz="1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2BEC842-21A1-D638-814D-0C3EBA2BE457}"/>
              </a:ext>
            </a:extLst>
          </p:cNvPr>
          <p:cNvSpPr/>
          <p:nvPr/>
        </p:nvSpPr>
        <p:spPr>
          <a:xfrm>
            <a:off x="1447425" y="1506295"/>
            <a:ext cx="3169312" cy="1248395"/>
          </a:xfrm>
          <a:custGeom>
            <a:avLst/>
            <a:gdLst>
              <a:gd name="connsiteX0" fmla="*/ 0 w 1627100"/>
              <a:gd name="connsiteY0" fmla="*/ 176273 h 1057615"/>
              <a:gd name="connsiteX1" fmla="*/ 176273 w 1627100"/>
              <a:gd name="connsiteY1" fmla="*/ 0 h 1057615"/>
              <a:gd name="connsiteX2" fmla="*/ 1450827 w 1627100"/>
              <a:gd name="connsiteY2" fmla="*/ 0 h 1057615"/>
              <a:gd name="connsiteX3" fmla="*/ 1627100 w 1627100"/>
              <a:gd name="connsiteY3" fmla="*/ 176273 h 1057615"/>
              <a:gd name="connsiteX4" fmla="*/ 1627100 w 1627100"/>
              <a:gd name="connsiteY4" fmla="*/ 881342 h 1057615"/>
              <a:gd name="connsiteX5" fmla="*/ 1450827 w 1627100"/>
              <a:gd name="connsiteY5" fmla="*/ 1057615 h 1057615"/>
              <a:gd name="connsiteX6" fmla="*/ 176273 w 1627100"/>
              <a:gd name="connsiteY6" fmla="*/ 1057615 h 1057615"/>
              <a:gd name="connsiteX7" fmla="*/ 0 w 1627100"/>
              <a:gd name="connsiteY7" fmla="*/ 881342 h 1057615"/>
              <a:gd name="connsiteX8" fmla="*/ 0 w 1627100"/>
              <a:gd name="connsiteY8" fmla="*/ 176273 h 10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7100" h="1057615">
                <a:moveTo>
                  <a:pt x="0" y="176273"/>
                </a:moveTo>
                <a:cubicBezTo>
                  <a:pt x="0" y="78920"/>
                  <a:pt x="78920" y="0"/>
                  <a:pt x="176273" y="0"/>
                </a:cubicBezTo>
                <a:lnTo>
                  <a:pt x="1450827" y="0"/>
                </a:lnTo>
                <a:cubicBezTo>
                  <a:pt x="1548180" y="0"/>
                  <a:pt x="1627100" y="78920"/>
                  <a:pt x="1627100" y="176273"/>
                </a:cubicBezTo>
                <a:lnTo>
                  <a:pt x="1627100" y="881342"/>
                </a:lnTo>
                <a:cubicBezTo>
                  <a:pt x="1627100" y="978695"/>
                  <a:pt x="1548180" y="1057615"/>
                  <a:pt x="1450827" y="1057615"/>
                </a:cubicBezTo>
                <a:lnTo>
                  <a:pt x="176273" y="1057615"/>
                </a:lnTo>
                <a:cubicBezTo>
                  <a:pt x="78920" y="1057615"/>
                  <a:pt x="0" y="978695"/>
                  <a:pt x="0" y="881342"/>
                </a:cubicBezTo>
                <a:lnTo>
                  <a:pt x="0" y="176273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Làm thế nào để doanh nghiệp “Chuyển đổi” được các quá trình sản xuất kinh doanh trọng yếu được nhận diện!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FAB4A36-99FA-012E-CD60-98F79FC148B3}"/>
              </a:ext>
            </a:extLst>
          </p:cNvPr>
          <p:cNvSpPr/>
          <p:nvPr/>
        </p:nvSpPr>
        <p:spPr>
          <a:xfrm>
            <a:off x="7923205" y="1498486"/>
            <a:ext cx="3169312" cy="1248395"/>
          </a:xfrm>
          <a:custGeom>
            <a:avLst/>
            <a:gdLst>
              <a:gd name="connsiteX0" fmla="*/ 0 w 1627100"/>
              <a:gd name="connsiteY0" fmla="*/ 176273 h 1057615"/>
              <a:gd name="connsiteX1" fmla="*/ 176273 w 1627100"/>
              <a:gd name="connsiteY1" fmla="*/ 0 h 1057615"/>
              <a:gd name="connsiteX2" fmla="*/ 1450827 w 1627100"/>
              <a:gd name="connsiteY2" fmla="*/ 0 h 1057615"/>
              <a:gd name="connsiteX3" fmla="*/ 1627100 w 1627100"/>
              <a:gd name="connsiteY3" fmla="*/ 176273 h 1057615"/>
              <a:gd name="connsiteX4" fmla="*/ 1627100 w 1627100"/>
              <a:gd name="connsiteY4" fmla="*/ 881342 h 1057615"/>
              <a:gd name="connsiteX5" fmla="*/ 1450827 w 1627100"/>
              <a:gd name="connsiteY5" fmla="*/ 1057615 h 1057615"/>
              <a:gd name="connsiteX6" fmla="*/ 176273 w 1627100"/>
              <a:gd name="connsiteY6" fmla="*/ 1057615 h 1057615"/>
              <a:gd name="connsiteX7" fmla="*/ 0 w 1627100"/>
              <a:gd name="connsiteY7" fmla="*/ 881342 h 1057615"/>
              <a:gd name="connsiteX8" fmla="*/ 0 w 1627100"/>
              <a:gd name="connsiteY8" fmla="*/ 176273 h 10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7100" h="1057615">
                <a:moveTo>
                  <a:pt x="0" y="176273"/>
                </a:moveTo>
                <a:cubicBezTo>
                  <a:pt x="0" y="78920"/>
                  <a:pt x="78920" y="0"/>
                  <a:pt x="176273" y="0"/>
                </a:cubicBezTo>
                <a:lnTo>
                  <a:pt x="1450827" y="0"/>
                </a:lnTo>
                <a:cubicBezTo>
                  <a:pt x="1548180" y="0"/>
                  <a:pt x="1627100" y="78920"/>
                  <a:pt x="1627100" y="176273"/>
                </a:cubicBezTo>
                <a:lnTo>
                  <a:pt x="1627100" y="881342"/>
                </a:lnTo>
                <a:cubicBezTo>
                  <a:pt x="1627100" y="978695"/>
                  <a:pt x="1548180" y="1057615"/>
                  <a:pt x="1450827" y="1057615"/>
                </a:cubicBezTo>
                <a:lnTo>
                  <a:pt x="176273" y="1057615"/>
                </a:lnTo>
                <a:cubicBezTo>
                  <a:pt x="78920" y="1057615"/>
                  <a:pt x="0" y="978695"/>
                  <a:pt x="0" y="881342"/>
                </a:cubicBezTo>
                <a:lnTo>
                  <a:pt x="0" y="176273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Làm thế nào để doanh nghiệp có thể phát triển năng lực gắn với các quá trình trọng yếu để hiện thực hóa “Viễn cảnh Lean”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83A7E39-A1A2-511E-1404-E3A515D55FCD}"/>
              </a:ext>
            </a:extLst>
          </p:cNvPr>
          <p:cNvCxnSpPr>
            <a:stCxn id="15" idx="1"/>
          </p:cNvCxnSpPr>
          <p:nvPr/>
        </p:nvCxnSpPr>
        <p:spPr>
          <a:xfrm rot="10800000">
            <a:off x="1568738" y="2677182"/>
            <a:ext cx="439747" cy="2124281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408762-8EF9-EC80-184A-0CE7FDACD541}"/>
              </a:ext>
            </a:extLst>
          </p:cNvPr>
          <p:cNvCxnSpPr/>
          <p:nvPr/>
        </p:nvCxnSpPr>
        <p:spPr>
          <a:xfrm flipV="1">
            <a:off x="5757210" y="2746881"/>
            <a:ext cx="0" cy="21159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0F4F244-875B-378D-3C31-5941924C4D00}"/>
              </a:ext>
            </a:extLst>
          </p:cNvPr>
          <p:cNvCxnSpPr>
            <a:stCxn id="18" idx="3"/>
          </p:cNvCxnSpPr>
          <p:nvPr/>
        </p:nvCxnSpPr>
        <p:spPr>
          <a:xfrm flipV="1">
            <a:off x="7281210" y="2677182"/>
            <a:ext cx="764527" cy="2124280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9DB07D6-7EED-C72F-1FC6-009B2C69CFF8}"/>
              </a:ext>
            </a:extLst>
          </p:cNvPr>
          <p:cNvSpPr/>
          <p:nvPr/>
        </p:nvSpPr>
        <p:spPr>
          <a:xfrm>
            <a:off x="8130902" y="4163078"/>
            <a:ext cx="3169312" cy="1248395"/>
          </a:xfrm>
          <a:custGeom>
            <a:avLst/>
            <a:gdLst>
              <a:gd name="connsiteX0" fmla="*/ 0 w 1627100"/>
              <a:gd name="connsiteY0" fmla="*/ 176273 h 1057615"/>
              <a:gd name="connsiteX1" fmla="*/ 176273 w 1627100"/>
              <a:gd name="connsiteY1" fmla="*/ 0 h 1057615"/>
              <a:gd name="connsiteX2" fmla="*/ 1450827 w 1627100"/>
              <a:gd name="connsiteY2" fmla="*/ 0 h 1057615"/>
              <a:gd name="connsiteX3" fmla="*/ 1627100 w 1627100"/>
              <a:gd name="connsiteY3" fmla="*/ 176273 h 1057615"/>
              <a:gd name="connsiteX4" fmla="*/ 1627100 w 1627100"/>
              <a:gd name="connsiteY4" fmla="*/ 881342 h 1057615"/>
              <a:gd name="connsiteX5" fmla="*/ 1450827 w 1627100"/>
              <a:gd name="connsiteY5" fmla="*/ 1057615 h 1057615"/>
              <a:gd name="connsiteX6" fmla="*/ 176273 w 1627100"/>
              <a:gd name="connsiteY6" fmla="*/ 1057615 h 1057615"/>
              <a:gd name="connsiteX7" fmla="*/ 0 w 1627100"/>
              <a:gd name="connsiteY7" fmla="*/ 881342 h 1057615"/>
              <a:gd name="connsiteX8" fmla="*/ 0 w 1627100"/>
              <a:gd name="connsiteY8" fmla="*/ 176273 h 10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7100" h="1057615">
                <a:moveTo>
                  <a:pt x="0" y="176273"/>
                </a:moveTo>
                <a:cubicBezTo>
                  <a:pt x="0" y="78920"/>
                  <a:pt x="78920" y="0"/>
                  <a:pt x="176273" y="0"/>
                </a:cubicBezTo>
                <a:lnTo>
                  <a:pt x="1450827" y="0"/>
                </a:lnTo>
                <a:cubicBezTo>
                  <a:pt x="1548180" y="0"/>
                  <a:pt x="1627100" y="78920"/>
                  <a:pt x="1627100" y="176273"/>
                </a:cubicBezTo>
                <a:lnTo>
                  <a:pt x="1627100" y="881342"/>
                </a:lnTo>
                <a:cubicBezTo>
                  <a:pt x="1627100" y="978695"/>
                  <a:pt x="1548180" y="1057615"/>
                  <a:pt x="1450827" y="1057615"/>
                </a:cubicBezTo>
                <a:lnTo>
                  <a:pt x="176273" y="1057615"/>
                </a:lnTo>
                <a:cubicBezTo>
                  <a:pt x="78920" y="1057615"/>
                  <a:pt x="0" y="978695"/>
                  <a:pt x="0" y="881342"/>
                </a:cubicBezTo>
                <a:lnTo>
                  <a:pt x="0" y="17627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Hệ thống quản lý cần đáp ứng yêu cầu gì để hỗ trợ cách thức làm việc mới được hình thành!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AEE844-293D-B6F5-C2A1-14B1DB6AE1FA}"/>
              </a:ext>
            </a:extLst>
          </p:cNvPr>
          <p:cNvCxnSpPr>
            <a:stCxn id="22" idx="5"/>
          </p:cNvCxnSpPr>
          <p:nvPr/>
        </p:nvCxnSpPr>
        <p:spPr>
          <a:xfrm flipV="1">
            <a:off x="5254710" y="5349045"/>
            <a:ext cx="2943427" cy="174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7487286-3381-E113-1666-4C9B06824330}"/>
              </a:ext>
            </a:extLst>
          </p:cNvPr>
          <p:cNvSpPr/>
          <p:nvPr/>
        </p:nvSpPr>
        <p:spPr>
          <a:xfrm>
            <a:off x="8130902" y="5564778"/>
            <a:ext cx="3169312" cy="911493"/>
          </a:xfrm>
          <a:custGeom>
            <a:avLst/>
            <a:gdLst>
              <a:gd name="connsiteX0" fmla="*/ 0 w 1627100"/>
              <a:gd name="connsiteY0" fmla="*/ 176273 h 1057615"/>
              <a:gd name="connsiteX1" fmla="*/ 176273 w 1627100"/>
              <a:gd name="connsiteY1" fmla="*/ 0 h 1057615"/>
              <a:gd name="connsiteX2" fmla="*/ 1450827 w 1627100"/>
              <a:gd name="connsiteY2" fmla="*/ 0 h 1057615"/>
              <a:gd name="connsiteX3" fmla="*/ 1627100 w 1627100"/>
              <a:gd name="connsiteY3" fmla="*/ 176273 h 1057615"/>
              <a:gd name="connsiteX4" fmla="*/ 1627100 w 1627100"/>
              <a:gd name="connsiteY4" fmla="*/ 881342 h 1057615"/>
              <a:gd name="connsiteX5" fmla="*/ 1450827 w 1627100"/>
              <a:gd name="connsiteY5" fmla="*/ 1057615 h 1057615"/>
              <a:gd name="connsiteX6" fmla="*/ 176273 w 1627100"/>
              <a:gd name="connsiteY6" fmla="*/ 1057615 h 1057615"/>
              <a:gd name="connsiteX7" fmla="*/ 0 w 1627100"/>
              <a:gd name="connsiteY7" fmla="*/ 881342 h 1057615"/>
              <a:gd name="connsiteX8" fmla="*/ 0 w 1627100"/>
              <a:gd name="connsiteY8" fmla="*/ 176273 h 10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7100" h="1057615">
                <a:moveTo>
                  <a:pt x="0" y="176273"/>
                </a:moveTo>
                <a:cubicBezTo>
                  <a:pt x="0" y="78920"/>
                  <a:pt x="78920" y="0"/>
                  <a:pt x="176273" y="0"/>
                </a:cubicBezTo>
                <a:lnTo>
                  <a:pt x="1450827" y="0"/>
                </a:lnTo>
                <a:cubicBezTo>
                  <a:pt x="1548180" y="0"/>
                  <a:pt x="1627100" y="78920"/>
                  <a:pt x="1627100" y="176273"/>
                </a:cubicBezTo>
                <a:lnTo>
                  <a:pt x="1627100" y="881342"/>
                </a:lnTo>
                <a:cubicBezTo>
                  <a:pt x="1627100" y="978695"/>
                  <a:pt x="1548180" y="1057615"/>
                  <a:pt x="1450827" y="1057615"/>
                </a:cubicBezTo>
                <a:lnTo>
                  <a:pt x="176273" y="1057615"/>
                </a:lnTo>
                <a:cubicBezTo>
                  <a:pt x="78920" y="1057615"/>
                  <a:pt x="0" y="978695"/>
                  <a:pt x="0" y="881342"/>
                </a:cubicBezTo>
                <a:lnTo>
                  <a:pt x="0" y="17627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Các nền tảng tư duy, văn hóa mà doanh nghiệp xác định là trọng yếu thúc đẩy quá trình chuyển đổi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E69481-F76F-F741-9AF5-C450800F7DC9}"/>
              </a:ext>
            </a:extLst>
          </p:cNvPr>
          <p:cNvCxnSpPr/>
          <p:nvPr/>
        </p:nvCxnSpPr>
        <p:spPr>
          <a:xfrm>
            <a:off x="7740152" y="6187245"/>
            <a:ext cx="390750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65B4382-E3BE-B107-71B9-FAB34C365D43}"/>
              </a:ext>
            </a:extLst>
          </p:cNvPr>
          <p:cNvSpPr/>
          <p:nvPr/>
        </p:nvSpPr>
        <p:spPr>
          <a:xfrm>
            <a:off x="6403566" y="3028238"/>
            <a:ext cx="571070" cy="57107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26BD26-997B-0577-8BAE-972F68CF1AD9}"/>
              </a:ext>
            </a:extLst>
          </p:cNvPr>
          <p:cNvSpPr/>
          <p:nvPr/>
        </p:nvSpPr>
        <p:spPr>
          <a:xfrm>
            <a:off x="2408536" y="3710962"/>
            <a:ext cx="571070" cy="57107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19A989-94B6-8B88-C673-30FBF911253E}"/>
              </a:ext>
            </a:extLst>
          </p:cNvPr>
          <p:cNvSpPr/>
          <p:nvPr/>
        </p:nvSpPr>
        <p:spPr>
          <a:xfrm>
            <a:off x="6269971" y="3720478"/>
            <a:ext cx="571070" cy="57107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E26D88-004A-81C9-3C9A-C8DAB2C0AB1E}"/>
              </a:ext>
            </a:extLst>
          </p:cNvPr>
          <p:cNvSpPr/>
          <p:nvPr/>
        </p:nvSpPr>
        <p:spPr>
          <a:xfrm>
            <a:off x="4399780" y="5279243"/>
            <a:ext cx="571070" cy="57107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C8D971B-CE1E-27E2-E116-CC90C61AD12D}"/>
              </a:ext>
            </a:extLst>
          </p:cNvPr>
          <p:cNvSpPr/>
          <p:nvPr/>
        </p:nvSpPr>
        <p:spPr>
          <a:xfrm>
            <a:off x="1646749" y="6034845"/>
            <a:ext cx="571070" cy="571070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C88968-CDCD-20B5-9F27-5C586618B495}"/>
              </a:ext>
            </a:extLst>
          </p:cNvPr>
          <p:cNvSpPr/>
          <p:nvPr/>
        </p:nvSpPr>
        <p:spPr>
          <a:xfrm rot="16200000">
            <a:off x="-2069787" y="3535988"/>
            <a:ext cx="5489163" cy="90593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82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7179013" y="2994427"/>
            <a:ext cx="4916495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HOẠT ĐỘNG CỦA MẠNG LƯỚI!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19" name="Hexagon 18">
            <a:extLst>
              <a:ext uri="{FF2B5EF4-FFF2-40B4-BE49-F238E27FC236}">
                <a16:creationId xmlns:a16="http://schemas.microsoft.com/office/drawing/2014/main" id="{305AF113-0261-CA96-A0A5-C7D04212F9B9}"/>
              </a:ext>
            </a:extLst>
          </p:cNvPr>
          <p:cNvSpPr/>
          <p:nvPr/>
        </p:nvSpPr>
        <p:spPr>
          <a:xfrm>
            <a:off x="1171025" y="1449939"/>
            <a:ext cx="2384130" cy="2055284"/>
          </a:xfrm>
          <a:prstGeom prst="hexagon">
            <a:avLst/>
          </a:prstGeom>
          <a:solidFill>
            <a:schemeClr val="accent3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Họp hằng tháng để chia sẻ kết quả, kinh nghiệm và thảo luận các vấn đề phát sinh</a:t>
            </a:r>
            <a:endParaRPr lang="en-US" sz="1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C40F17B7-2ECE-F2B0-75BD-90FBB71884A2}"/>
              </a:ext>
            </a:extLst>
          </p:cNvPr>
          <p:cNvSpPr/>
          <p:nvPr/>
        </p:nvSpPr>
        <p:spPr>
          <a:xfrm>
            <a:off x="1171025" y="3505802"/>
            <a:ext cx="2384130" cy="2055284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hành viên hoạch định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chương trình chuyển đổi Lean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các chuyên án cải tiến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6B9E0A65-D759-303D-E218-94A25EE86AC1}"/>
              </a:ext>
            </a:extLst>
          </p:cNvPr>
          <p:cNvSpPr/>
          <p:nvPr/>
        </p:nvSpPr>
        <p:spPr>
          <a:xfrm>
            <a:off x="3037637" y="422876"/>
            <a:ext cx="2384130" cy="2055284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Hội thảo hằng tháng về các chủ để quản trị vận hành và phát triển năng lực cạnh tranh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336D46C-B0CB-0398-BDEB-E2DF56FC484D}"/>
              </a:ext>
            </a:extLst>
          </p:cNvPr>
          <p:cNvSpPr/>
          <p:nvPr/>
        </p:nvSpPr>
        <p:spPr>
          <a:xfrm>
            <a:off x="4913485" y="3496566"/>
            <a:ext cx="2384130" cy="2055284"/>
          </a:xfrm>
          <a:prstGeom prst="hex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Thi Báo cáo điển hình cải tiến chuyển đổi Lean vào tháng 12 hằng năm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2E7F133D-EFA3-459D-1AAD-754E15BF9521}"/>
              </a:ext>
            </a:extLst>
          </p:cNvPr>
          <p:cNvSpPr/>
          <p:nvPr/>
        </p:nvSpPr>
        <p:spPr>
          <a:xfrm>
            <a:off x="4913485" y="1440703"/>
            <a:ext cx="2384130" cy="2055284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hăm nhà máy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trao đổi kinh nghiệm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với doanh nghiệp trong và ngoài mạng lưới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F51D8F4F-1593-ADDE-D3C4-ABFDEBBA5BFF}"/>
              </a:ext>
            </a:extLst>
          </p:cNvPr>
          <p:cNvSpPr/>
          <p:nvPr/>
        </p:nvSpPr>
        <p:spPr>
          <a:xfrm>
            <a:off x="3046873" y="2478160"/>
            <a:ext cx="2384130" cy="2055284"/>
          </a:xfrm>
          <a:prstGeom prst="hexagon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CỐ VẤN &amp; HƯỚNG DẪN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EB92390-DD34-7407-FAC8-CCFE63CC7178}"/>
              </a:ext>
            </a:extLst>
          </p:cNvPr>
          <p:cNvSpPr/>
          <p:nvPr/>
        </p:nvSpPr>
        <p:spPr>
          <a:xfrm>
            <a:off x="3037637" y="4557398"/>
            <a:ext cx="2384130" cy="2055284"/>
          </a:xfrm>
          <a:prstGeom prst="hexagon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Đào tạo &amp; Huấn luyện bổ trợ cho lực lượng chuyển đổi Lean của các thành viên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5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495883" y="96007"/>
            <a:ext cx="8574226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TRÌNH TRIỂN KHAI ĐIỂN HÌNH!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A079B92B-9407-89ED-4C78-4D2EC0144A29}"/>
              </a:ext>
            </a:extLst>
          </p:cNvPr>
          <p:cNvSpPr/>
          <p:nvPr/>
        </p:nvSpPr>
        <p:spPr>
          <a:xfrm>
            <a:off x="828125" y="2639027"/>
            <a:ext cx="2384130" cy="2055284"/>
          </a:xfrm>
          <a:prstGeom prst="hex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cơ cấu triển khai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Lãnh đạo cấp cao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Điều phối chương trình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Nhóm triển khai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41B0E8C2-C538-96C8-A3F7-52A56B62BFE5}"/>
              </a:ext>
            </a:extLst>
          </p:cNvPr>
          <p:cNvSpPr/>
          <p:nvPr/>
        </p:nvSpPr>
        <p:spPr>
          <a:xfrm>
            <a:off x="3514175" y="2639027"/>
            <a:ext cx="2384130" cy="2055284"/>
          </a:xfrm>
          <a:prstGeom prst="hexagon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Cung cấp nhận thức &amp; Xây dựng Mô hình Chuyển đổi Lean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D9BD89E-7CBB-012E-02BA-123461E9604B}"/>
              </a:ext>
            </a:extLst>
          </p:cNvPr>
          <p:cNvSpPr/>
          <p:nvPr/>
        </p:nvSpPr>
        <p:spPr>
          <a:xfrm>
            <a:off x="6200225" y="2639027"/>
            <a:ext cx="2384130" cy="2055284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Triển khai Chuyên án Cải tiến đầu tiên</a:t>
            </a:r>
          </a:p>
          <a:p>
            <a:pPr algn="ctr"/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(Cải tiến chuyền mẫu!)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7491C0E-2600-0A4B-33E2-E1D010710731}"/>
              </a:ext>
            </a:extLst>
          </p:cNvPr>
          <p:cNvSpPr/>
          <p:nvPr/>
        </p:nvSpPr>
        <p:spPr>
          <a:xfrm>
            <a:off x="8886275" y="2639027"/>
            <a:ext cx="2384130" cy="2055284"/>
          </a:xfrm>
          <a:prstGeom prst="hexagon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Triển khai các Chuyên án Cải tiến tiếp theo</a:t>
            </a:r>
          </a:p>
          <a:p>
            <a:pPr algn="ctr"/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(Khuyến nghị chuyên án dưới 100 ngày)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3806A75-4A16-8A66-0DB1-3DB75FA89262}"/>
              </a:ext>
            </a:extLst>
          </p:cNvPr>
          <p:cNvSpPr/>
          <p:nvPr/>
        </p:nvSpPr>
        <p:spPr>
          <a:xfrm>
            <a:off x="981075" y="4791076"/>
            <a:ext cx="10229850" cy="1970917"/>
          </a:xfrm>
          <a:prstGeom prst="rightArrow">
            <a:avLst>
              <a:gd name="adj1" fmla="val 59823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với Cố vấn hằng tháng</a:t>
            </a:r>
          </a:p>
          <a:p>
            <a:pPr algn="ctr">
              <a:spcBef>
                <a:spcPts val="6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họp/hội thảo hằng tháng / Tham gia thăm hiện trường &amp; chia sẻ kinh nghiệm</a:t>
            </a:r>
          </a:p>
          <a:p>
            <a:pPr algn="ctr">
              <a:spcBef>
                <a:spcPts val="600"/>
              </a:spcBef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Cuộc thi Báo cáo điển hình cải tiến Chuyển đổi Lean hằng năm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F2E05762-F387-BD30-1DCE-A15072716998}"/>
              </a:ext>
            </a:extLst>
          </p:cNvPr>
          <p:cNvCxnSpPr>
            <a:stCxn id="10" idx="4"/>
            <a:endCxn id="12" idx="4"/>
          </p:cNvCxnSpPr>
          <p:nvPr/>
        </p:nvCxnSpPr>
        <p:spPr>
          <a:xfrm rot="5400000" flipH="1" flipV="1">
            <a:off x="4027996" y="-47023"/>
            <a:ext cx="12700" cy="5372100"/>
          </a:xfrm>
          <a:prstGeom prst="bentConnector3">
            <a:avLst>
              <a:gd name="adj1" fmla="val 300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E96EB42-1BB8-320C-0FFB-9D57E881135C}"/>
              </a:ext>
            </a:extLst>
          </p:cNvPr>
          <p:cNvSpPr/>
          <p:nvPr/>
        </p:nvSpPr>
        <p:spPr>
          <a:xfrm>
            <a:off x="2533650" y="1781175"/>
            <a:ext cx="305752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Không quá 3 tháng</a:t>
            </a:r>
          </a:p>
        </p:txBody>
      </p:sp>
    </p:spTree>
    <p:extLst>
      <p:ext uri="{BB962C8B-B14F-4D97-AF65-F5344CB8AC3E}">
        <p14:creationId xmlns:p14="http://schemas.microsoft.com/office/powerpoint/2010/main" val="4276255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495883" y="96007"/>
            <a:ext cx="9267242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KẾT QUẢ TRIỂN KHAI!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D888A2-95C6-98B0-B746-8E9C3F906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88"/>
          <a:stretch/>
        </p:blipFill>
        <p:spPr>
          <a:xfrm>
            <a:off x="4508326" y="1099127"/>
            <a:ext cx="2849529" cy="5552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C3947C-BC0E-ACF5-98B7-E547CF32C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57" y="3744501"/>
            <a:ext cx="4129148" cy="2906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1D147-1E26-4EB4-8A67-E65E82A30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57" y="1099127"/>
            <a:ext cx="4129148" cy="2121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232F7E-3E36-00BD-3731-2764A8BC554C}"/>
              </a:ext>
            </a:extLst>
          </p:cNvPr>
          <p:cNvSpPr/>
          <p:nvPr/>
        </p:nvSpPr>
        <p:spPr>
          <a:xfrm>
            <a:off x="7448281" y="2367751"/>
            <a:ext cx="4660185" cy="3429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06 thành viên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05 thành viên sáng lập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01 thành viên kết nạp 2023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73 đợt làm việc của cố vấn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11  kỳ họp định kỳ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13 Factory tours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Cuộc thi Báo cáo cải tiến chuyển đổi Lean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01 Lean Summit</a:t>
            </a:r>
          </a:p>
        </p:txBody>
      </p:sp>
    </p:spTree>
    <p:extLst>
      <p:ext uri="{BB962C8B-B14F-4D97-AF65-F5344CB8AC3E}">
        <p14:creationId xmlns:p14="http://schemas.microsoft.com/office/powerpoint/2010/main" val="1504923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495883" y="96007"/>
            <a:ext cx="9267242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KẾT QUẢ TRIỂN KHAI!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F0AF541-C42B-4E18-12C7-6B08C4E94C78}"/>
              </a:ext>
            </a:extLst>
          </p:cNvPr>
          <p:cNvSpPr/>
          <p:nvPr/>
        </p:nvSpPr>
        <p:spPr>
          <a:xfrm>
            <a:off x="7528440" y="1803932"/>
            <a:ext cx="4688960" cy="4627467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 anchorCtr="0"/>
          <a:lstStyle/>
          <a:p>
            <a:pPr algn="ctr"/>
            <a:r>
              <a:rPr lang="en-US" sz="4800" b="1"/>
              <a:t>5,6</a:t>
            </a:r>
            <a:r>
              <a:rPr lang="en-US" b="1"/>
              <a:t> tỉ đồng</a:t>
            </a:r>
          </a:p>
          <a:p>
            <a:pPr algn="ctr"/>
            <a:r>
              <a:rPr lang="en-US" b="1"/>
              <a:t>Tổng giá trị làm lợi cho các dự án hoàn thành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20ACEF-8348-7F45-F7CE-9E445B8863AD}"/>
              </a:ext>
            </a:extLst>
          </p:cNvPr>
          <p:cNvSpPr/>
          <p:nvPr/>
        </p:nvSpPr>
        <p:spPr>
          <a:xfrm>
            <a:off x="8624162" y="3966638"/>
            <a:ext cx="2497515" cy="24647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4000" b="1"/>
              <a:t>5,3 </a:t>
            </a:r>
            <a:r>
              <a:rPr lang="en-US" b="1"/>
              <a:t>tỉ đồng</a:t>
            </a:r>
            <a:endParaRPr lang="en-US" sz="1400" b="1"/>
          </a:p>
          <a:p>
            <a:pPr algn="ctr"/>
            <a:r>
              <a:rPr lang="en-US" b="1"/>
              <a:t>Giá trị làm lợi dự kiến của các chuyên án đang triển khai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2224B3-68AF-A5C4-38B2-1BA900E35FD8}"/>
              </a:ext>
            </a:extLst>
          </p:cNvPr>
          <p:cNvSpPr/>
          <p:nvPr/>
        </p:nvSpPr>
        <p:spPr>
          <a:xfrm>
            <a:off x="122398" y="2309623"/>
            <a:ext cx="3168354" cy="3085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US" sz="4800" b="1"/>
              <a:t>97 </a:t>
            </a:r>
            <a:r>
              <a:rPr lang="en-US" b="1"/>
              <a:t>thành viên Ban chuyển đổi Lean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510CD4-2269-55EE-B05A-5777D2DE1FE9}"/>
              </a:ext>
            </a:extLst>
          </p:cNvPr>
          <p:cNvSpPr/>
          <p:nvPr/>
        </p:nvSpPr>
        <p:spPr>
          <a:xfrm>
            <a:off x="807572" y="3751711"/>
            <a:ext cx="1687583" cy="1643498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3200" b="1"/>
              <a:t>130 </a:t>
            </a:r>
            <a:r>
              <a:rPr lang="en-US" sz="1600" b="1"/>
              <a:t>nhân sự tham gia các chuyên án cải tiến</a:t>
            </a:r>
            <a:endParaRPr lang="en-US" sz="1200" b="1">
              <a:solidFill>
                <a:srgbClr val="FFFF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1736F6-F78B-1A53-0AD1-E85C386B4F3D}"/>
              </a:ext>
            </a:extLst>
          </p:cNvPr>
          <p:cNvSpPr/>
          <p:nvPr/>
        </p:nvSpPr>
        <p:spPr>
          <a:xfrm>
            <a:off x="3486246" y="2065709"/>
            <a:ext cx="3852380" cy="38018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 anchorCtr="0"/>
          <a:lstStyle/>
          <a:p>
            <a:pPr algn="ctr"/>
            <a:r>
              <a:rPr lang="en-US" sz="4800" b="1"/>
              <a:t>27 - </a:t>
            </a:r>
            <a:r>
              <a:rPr lang="en-US" sz="4800" b="1">
                <a:solidFill>
                  <a:srgbClr val="FF0000"/>
                </a:solidFill>
              </a:rPr>
              <a:t>17</a:t>
            </a:r>
            <a:r>
              <a:rPr lang="en-US" b="1"/>
              <a:t> chuyên án đã thực hiện &amp; </a:t>
            </a:r>
            <a:r>
              <a:rPr lang="en-US" b="1">
                <a:solidFill>
                  <a:srgbClr val="FF0000"/>
                </a:solidFill>
              </a:rPr>
              <a:t>đang triển khai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3B6B6C-FA53-3672-8AA2-2A970894E518}"/>
              </a:ext>
            </a:extLst>
          </p:cNvPr>
          <p:cNvSpPr/>
          <p:nvPr/>
        </p:nvSpPr>
        <p:spPr>
          <a:xfrm>
            <a:off x="4386475" y="3852416"/>
            <a:ext cx="2051921" cy="202501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3200" b="1"/>
              <a:t>98 – </a:t>
            </a:r>
            <a:r>
              <a:rPr lang="en-US" sz="3200" b="1">
                <a:solidFill>
                  <a:srgbClr val="FFFF00"/>
                </a:solidFill>
              </a:rPr>
              <a:t>67</a:t>
            </a:r>
            <a:r>
              <a:rPr lang="en-US" sz="3200" b="1"/>
              <a:t> </a:t>
            </a:r>
            <a:r>
              <a:rPr lang="en-US" b="1"/>
              <a:t>chủ đề đã thực hiện &amp; </a:t>
            </a:r>
            <a:r>
              <a:rPr lang="en-US" b="1">
                <a:solidFill>
                  <a:srgbClr val="FFFF00"/>
                </a:solidFill>
              </a:rPr>
              <a:t>đang triển khai</a:t>
            </a:r>
            <a:endParaRPr lang="en-US" sz="1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7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EE2081B-E146-456C-BF57-494CA7A7DFDA}"/>
              </a:ext>
            </a:extLst>
          </p:cNvPr>
          <p:cNvSpPr/>
          <p:nvPr/>
        </p:nvSpPr>
        <p:spPr>
          <a:xfrm>
            <a:off x="340240" y="2805943"/>
            <a:ext cx="3434092" cy="10031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SẴN SÀNG CHO 2023 &amp; TIẾP THEO!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4FE504D-640A-7019-B65B-B0B58425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51" r="43503"/>
          <a:stretch/>
        </p:blipFill>
        <p:spPr>
          <a:xfrm>
            <a:off x="10437741" y="0"/>
            <a:ext cx="1766960" cy="15529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B02C78-FDFA-D655-B7D4-9984221EB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420" y="171373"/>
            <a:ext cx="1868980" cy="1279145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FC2981E8-867C-D658-1DA4-557FB1BFF10F}"/>
              </a:ext>
            </a:extLst>
          </p:cNvPr>
          <p:cNvSpPr/>
          <p:nvPr/>
        </p:nvSpPr>
        <p:spPr>
          <a:xfrm>
            <a:off x="6173031" y="347079"/>
            <a:ext cx="2173017" cy="1873290"/>
          </a:xfrm>
          <a:prstGeom prst="hexagon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CÙNG NHAU CẢI TIẾN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381DB9B2-EB9B-907B-53D2-95E95690BA3C}"/>
              </a:ext>
            </a:extLst>
          </p:cNvPr>
          <p:cNvSpPr/>
          <p:nvPr/>
        </p:nvSpPr>
        <p:spPr>
          <a:xfrm>
            <a:off x="4183357" y="1450518"/>
            <a:ext cx="2173017" cy="1873290"/>
          </a:xfrm>
          <a:prstGeom prst="hexagon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CÙNG NHAU HỌC TẬP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D37D7A3-E431-5265-0207-6A0DDB969427}"/>
              </a:ext>
            </a:extLst>
          </p:cNvPr>
          <p:cNvSpPr/>
          <p:nvPr/>
        </p:nvSpPr>
        <p:spPr>
          <a:xfrm>
            <a:off x="4235238" y="3588805"/>
            <a:ext cx="2173017" cy="1873290"/>
          </a:xfrm>
          <a:prstGeom prst="hexagon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CÙNG NHAU PHÁT TRIỂN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C39D3A9-CD77-1276-62D0-BC9E48196AA6}"/>
              </a:ext>
            </a:extLst>
          </p:cNvPr>
          <p:cNvSpPr/>
          <p:nvPr/>
        </p:nvSpPr>
        <p:spPr>
          <a:xfrm>
            <a:off x="6173031" y="4613694"/>
            <a:ext cx="2173017" cy="1873290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ĐỘT PHÁ HIỆU SUẤT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D70A389-36B0-8EDB-57DF-CD4D82C05FC0}"/>
              </a:ext>
            </a:extLst>
          </p:cNvPr>
          <p:cNvSpPr/>
          <p:nvPr/>
        </p:nvSpPr>
        <p:spPr>
          <a:xfrm>
            <a:off x="8162703" y="3550497"/>
            <a:ext cx="2173017" cy="1873290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NĂNG LỰC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DEB6076-BD3F-00E7-2308-8CD999D29AC6}"/>
              </a:ext>
            </a:extLst>
          </p:cNvPr>
          <p:cNvSpPr/>
          <p:nvPr/>
        </p:nvSpPr>
        <p:spPr>
          <a:xfrm>
            <a:off x="8162704" y="1388167"/>
            <a:ext cx="2173017" cy="1873290"/>
          </a:xfrm>
          <a:prstGeom prst="hexagon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ĐỔI TƯ DUY</a:t>
            </a:r>
            <a:endParaRPr lang="en-US" sz="1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84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972</Words>
  <Application>Microsoft Office PowerPoint</Application>
  <PresentationFormat>Widescreen</PresentationFormat>
  <Paragraphs>103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San Francisco Display Med</vt:lpstr>
      <vt:lpstr>Times New Roman</vt:lpstr>
      <vt:lpstr>Wingdings</vt:lpstr>
      <vt:lpstr>Office Theme</vt:lpstr>
      <vt:lpstr>VASI CEO SUMMIT 2023  MẠNG LƯỚI DOANH NGHIỆP CHUYỂN ĐỔI LEAN – HỢP TÁC ĐỂ ĐỘT PHÁ HIỆU SUẤT &amp; PHÁT TRIỂN NĂNG LỰC  Phạm Minh Thắng – B.Eng., MBA CEO P&amp;Q Solutions / Phó chủ tịch VASI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Manufacturing – Nền tảng vững chắc cho chuyển đổi số</dc:title>
  <dc:creator>PnQ Account</dc:creator>
  <cp:lastModifiedBy>PnQ Account</cp:lastModifiedBy>
  <cp:revision>94</cp:revision>
  <cp:lastPrinted>2022-09-29T10:34:54Z</cp:lastPrinted>
  <dcterms:created xsi:type="dcterms:W3CDTF">2021-10-08T04:36:30Z</dcterms:created>
  <dcterms:modified xsi:type="dcterms:W3CDTF">2023-04-26T04:46:18Z</dcterms:modified>
</cp:coreProperties>
</file>