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1"/>
  </p:notesMasterIdLst>
  <p:sldIdLst>
    <p:sldId id="577" r:id="rId2"/>
    <p:sldId id="573" r:id="rId3"/>
    <p:sldId id="576" r:id="rId4"/>
    <p:sldId id="580" r:id="rId5"/>
    <p:sldId id="566" r:id="rId6"/>
    <p:sldId id="568" r:id="rId7"/>
    <p:sldId id="578" r:id="rId8"/>
    <p:sldId id="579" r:id="rId9"/>
    <p:sldId id="581" r:id="rId10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08" autoAdjust="0"/>
    <p:restoredTop sz="92077" autoAdjust="0"/>
  </p:normalViewPr>
  <p:slideViewPr>
    <p:cSldViewPr>
      <p:cViewPr varScale="1">
        <p:scale>
          <a:sx n="67" d="100"/>
          <a:sy n="67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8" cy="511731"/>
          </a:xfrm>
          <a:prstGeom prst="rect">
            <a:avLst/>
          </a:prstGeom>
        </p:spPr>
        <p:txBody>
          <a:bodyPr vert="horz" lIns="99059" tIns="49530" rIns="99059" bIns="4953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8" cy="511731"/>
          </a:xfrm>
          <a:prstGeom prst="rect">
            <a:avLst/>
          </a:prstGeom>
        </p:spPr>
        <p:txBody>
          <a:bodyPr vert="horz" lIns="99059" tIns="49530" rIns="99059" bIns="49530" rtlCol="0"/>
          <a:lstStyle>
            <a:lvl1pPr algn="r">
              <a:defRPr sz="1300"/>
            </a:lvl1pPr>
          </a:lstStyle>
          <a:p>
            <a:fld id="{DA1825CA-6346-487E-8ECD-227F95EAA53B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9" tIns="49530" rIns="99059" bIns="4953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1442"/>
            <a:ext cx="5681980" cy="4605576"/>
          </a:xfrm>
          <a:prstGeom prst="rect">
            <a:avLst/>
          </a:prstGeom>
        </p:spPr>
        <p:txBody>
          <a:bodyPr vert="horz" lIns="99059" tIns="49530" rIns="99059" bIns="4953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7738" cy="511731"/>
          </a:xfrm>
          <a:prstGeom prst="rect">
            <a:avLst/>
          </a:prstGeom>
        </p:spPr>
        <p:txBody>
          <a:bodyPr vert="horz" lIns="99059" tIns="49530" rIns="99059" bIns="4953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21106"/>
            <a:ext cx="3077738" cy="511731"/>
          </a:xfrm>
          <a:prstGeom prst="rect">
            <a:avLst/>
          </a:prstGeom>
        </p:spPr>
        <p:txBody>
          <a:bodyPr vert="horz" lIns="99059" tIns="49530" rIns="99059" bIns="49530" rtlCol="0" anchor="b"/>
          <a:lstStyle>
            <a:lvl1pPr algn="r">
              <a:defRPr sz="1300"/>
            </a:lvl1pPr>
          </a:lstStyle>
          <a:p>
            <a:fld id="{4A42983D-B670-4223-9501-D6DBD578F6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9917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27273-C1CB-4673-9300-5ADD82A93FA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69642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27273-C1CB-4673-9300-5ADD82A93FA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39934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27273-C1CB-4673-9300-5ADD82A93FA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890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39590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923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41980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7672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420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157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8507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0940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5753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863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3175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468FF-DA37-43FD-AE2C-9E3B7DF38668}" type="datetimeFigureOut">
              <a:rPr lang="en-US" smtClean="0"/>
              <a:pPr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DC82F-24A1-47F7-B877-F7F3F72509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287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609600" y="2819400"/>
            <a:ext cx="8001000" cy="3276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2529807"/>
            <a:ext cx="7543800" cy="41148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TỔNG KẾT NĂM 2020</a:t>
            </a:r>
            <a:r>
              <a:rPr lang="en-US" sz="26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6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6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6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vi-VN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624805"/>
            <a:ext cx="3465708" cy="23115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4108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427"/>
            <a:ext cx="7886700" cy="347181"/>
          </a:xfrm>
        </p:spPr>
        <p:txBody>
          <a:bodyPr>
            <a:normAutofit fontScale="90000"/>
          </a:bodyPr>
          <a:lstStyle/>
          <a:p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Hoạt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động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năm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2020 </a:t>
            </a:r>
            <a:endParaRPr lang="vi-VN" sz="2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1236" y="231382"/>
            <a:ext cx="8801528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 err="1"/>
              <a:t>Đại</a:t>
            </a:r>
            <a:r>
              <a:rPr lang="en-US" sz="2000" dirty="0"/>
              <a:t> </a:t>
            </a:r>
            <a:r>
              <a:rPr lang="en-US" sz="2000" dirty="0" err="1"/>
              <a:t>điện</a:t>
            </a:r>
            <a:r>
              <a:rPr lang="en-US" sz="2000" dirty="0"/>
              <a:t> </a:t>
            </a:r>
            <a:r>
              <a:rPr lang="en-US" sz="2000" dirty="0" err="1"/>
              <a:t>hội</a:t>
            </a:r>
            <a:r>
              <a:rPr lang="en-US" sz="2000" dirty="0"/>
              <a:t> </a:t>
            </a:r>
            <a:r>
              <a:rPr lang="en-US" sz="2000" dirty="0" err="1"/>
              <a:t>viên</a:t>
            </a:r>
            <a:r>
              <a:rPr lang="en-US" sz="2000" dirty="0"/>
              <a:t> </a:t>
            </a:r>
            <a:r>
              <a:rPr lang="en-US" sz="2000" dirty="0" err="1"/>
              <a:t>đóng</a:t>
            </a:r>
            <a:r>
              <a:rPr lang="en-US" sz="2000" dirty="0"/>
              <a:t> </a:t>
            </a:r>
            <a:r>
              <a:rPr lang="en-US" sz="2000" dirty="0" err="1"/>
              <a:t>góp</a:t>
            </a:r>
            <a:r>
              <a:rPr lang="en-US" sz="2000" dirty="0"/>
              <a:t> ý </a:t>
            </a:r>
            <a:r>
              <a:rPr lang="en-US" sz="2000" dirty="0" err="1"/>
              <a:t>kiến</a:t>
            </a:r>
            <a:r>
              <a:rPr lang="en-US" sz="2000" dirty="0"/>
              <a:t> </a:t>
            </a:r>
            <a:r>
              <a:rPr lang="en-US" sz="2000" dirty="0" err="1"/>
              <a:t>chính</a:t>
            </a:r>
            <a:r>
              <a:rPr lang="en-US" sz="2000" dirty="0"/>
              <a:t> </a:t>
            </a:r>
            <a:r>
              <a:rPr lang="en-US" sz="2000" dirty="0" err="1"/>
              <a:t>sách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chính</a:t>
            </a:r>
            <a:r>
              <a:rPr lang="en-US" sz="2000" dirty="0"/>
              <a:t> </a:t>
            </a:r>
            <a:r>
              <a:rPr lang="en-US" sz="2000" dirty="0" err="1"/>
              <a:t>phủ</a:t>
            </a:r>
            <a:r>
              <a:rPr lang="en-US" sz="2000" dirty="0"/>
              <a:t>/</a:t>
            </a:r>
            <a:r>
              <a:rPr lang="en-US" sz="2000" dirty="0" err="1"/>
              <a:t>hội</a:t>
            </a:r>
            <a:r>
              <a:rPr lang="en-US" sz="2000" dirty="0"/>
              <a:t> </a:t>
            </a:r>
            <a:r>
              <a:rPr lang="en-US" sz="2000" dirty="0" err="1"/>
              <a:t>nghị</a:t>
            </a:r>
            <a:r>
              <a:rPr lang="en-US" sz="2000" dirty="0"/>
              <a:t>/</a:t>
            </a:r>
            <a:r>
              <a:rPr lang="en-US" sz="2000" dirty="0" err="1"/>
              <a:t>hội</a:t>
            </a:r>
            <a:r>
              <a:rPr lang="en-US" sz="2000" dirty="0"/>
              <a:t> </a:t>
            </a:r>
            <a:r>
              <a:rPr lang="en-US" sz="2000" dirty="0" err="1"/>
              <a:t>thảo</a:t>
            </a:r>
            <a:endParaRPr lang="en-US" sz="2000" dirty="0"/>
          </a:p>
          <a:p>
            <a:r>
              <a:rPr lang="en-US" sz="2000" dirty="0"/>
              <a:t>T7: </a:t>
            </a:r>
            <a:r>
              <a:rPr lang="en-US" sz="2000" dirty="0" err="1"/>
              <a:t>Sự</a:t>
            </a:r>
            <a:r>
              <a:rPr lang="en-US" sz="2000" dirty="0"/>
              <a:t> </a:t>
            </a:r>
            <a:r>
              <a:rPr lang="en-US" sz="2000" dirty="0" err="1"/>
              <a:t>kiện</a:t>
            </a:r>
            <a:r>
              <a:rPr lang="en-US" sz="2000" dirty="0"/>
              <a:t> </a:t>
            </a:r>
            <a:r>
              <a:rPr lang="en-US" sz="2000" dirty="0" err="1"/>
              <a:t>kết</a:t>
            </a:r>
            <a:r>
              <a:rPr lang="en-US" sz="2000" dirty="0"/>
              <a:t> </a:t>
            </a:r>
            <a:r>
              <a:rPr lang="en-US" sz="2000" dirty="0" err="1"/>
              <a:t>nối</a:t>
            </a:r>
            <a:r>
              <a:rPr lang="en-US" sz="2000" dirty="0"/>
              <a:t> </a:t>
            </a:r>
            <a:r>
              <a:rPr lang="en-US" sz="2000" dirty="0" err="1"/>
              <a:t>Công</a:t>
            </a:r>
            <a:r>
              <a:rPr lang="en-US" sz="2000" dirty="0"/>
              <a:t> </a:t>
            </a:r>
            <a:r>
              <a:rPr lang="en-US" sz="2000" dirty="0" err="1"/>
              <a:t>nghiệp</a:t>
            </a:r>
            <a:r>
              <a:rPr lang="en-US" sz="2000" dirty="0"/>
              <a:t> </a:t>
            </a:r>
            <a:r>
              <a:rPr lang="en-US" sz="2000" dirty="0" err="1"/>
              <a:t>chế</a:t>
            </a:r>
            <a:r>
              <a:rPr lang="en-US" sz="2000" dirty="0"/>
              <a:t> </a:t>
            </a:r>
            <a:r>
              <a:rPr lang="en-US" sz="2000" dirty="0" err="1"/>
              <a:t>tạo</a:t>
            </a:r>
            <a:r>
              <a:rPr lang="en-US" sz="2000" dirty="0"/>
              <a:t>: USAID </a:t>
            </a:r>
            <a:r>
              <a:rPr lang="en-US" sz="2000" dirty="0" err="1"/>
              <a:t>LinkSME</a:t>
            </a:r>
            <a:r>
              <a:rPr lang="en-US" sz="2000" dirty="0"/>
              <a:t> </a:t>
            </a:r>
            <a:r>
              <a:rPr lang="en-US" sz="2000" dirty="0" err="1"/>
              <a:t>tài</a:t>
            </a:r>
            <a:r>
              <a:rPr lang="en-US" sz="2000" dirty="0"/>
              <a:t> </a:t>
            </a:r>
            <a:r>
              <a:rPr lang="en-US" sz="2000" dirty="0" err="1"/>
              <a:t>trợ</a:t>
            </a:r>
            <a:r>
              <a:rPr lang="en-US" sz="2000" dirty="0"/>
              <a:t>: 65 </a:t>
            </a:r>
            <a:r>
              <a:rPr lang="en-US" sz="2000" dirty="0" err="1"/>
              <a:t>Nhà</a:t>
            </a:r>
            <a:r>
              <a:rPr lang="en-US" sz="2000" dirty="0"/>
              <a:t> </a:t>
            </a:r>
            <a:r>
              <a:rPr lang="en-US" sz="2000" dirty="0" err="1"/>
              <a:t>cung</a:t>
            </a:r>
            <a:r>
              <a:rPr lang="en-US" sz="2000" dirty="0"/>
              <a:t> </a:t>
            </a:r>
            <a:r>
              <a:rPr lang="en-US" sz="2000" dirty="0" err="1"/>
              <a:t>cấp</a:t>
            </a:r>
            <a:r>
              <a:rPr lang="en-US" sz="2000" dirty="0"/>
              <a:t>, 15 </a:t>
            </a:r>
            <a:r>
              <a:rPr lang="en-US" sz="2000" dirty="0" err="1"/>
              <a:t>Công</a:t>
            </a:r>
            <a:r>
              <a:rPr lang="en-US" sz="2000" dirty="0"/>
              <a:t> ty </a:t>
            </a:r>
            <a:r>
              <a:rPr lang="en-US" sz="2000" dirty="0" err="1"/>
              <a:t>đầu</a:t>
            </a:r>
            <a:r>
              <a:rPr lang="en-US" sz="2000" dirty="0"/>
              <a:t> </a:t>
            </a:r>
            <a:r>
              <a:rPr lang="en-US" sz="2000" dirty="0" err="1"/>
              <a:t>chuỗi</a:t>
            </a:r>
            <a:r>
              <a:rPr lang="en-US" sz="2000" dirty="0"/>
              <a:t>, </a:t>
            </a:r>
            <a:r>
              <a:rPr lang="en-US" sz="2000" dirty="0" err="1"/>
              <a:t>Hơn</a:t>
            </a:r>
            <a:r>
              <a:rPr lang="en-US" sz="2000" dirty="0"/>
              <a:t> 400 </a:t>
            </a:r>
            <a:r>
              <a:rPr lang="en-US" sz="2000" dirty="0" err="1"/>
              <a:t>cuộc</a:t>
            </a:r>
            <a:r>
              <a:rPr lang="en-US" sz="2000" dirty="0"/>
              <a:t> </a:t>
            </a:r>
            <a:r>
              <a:rPr lang="en-US" sz="2000" dirty="0" err="1"/>
              <a:t>gặp</a:t>
            </a:r>
            <a:r>
              <a:rPr lang="en-US" sz="2000" dirty="0"/>
              <a:t> B2B</a:t>
            </a:r>
          </a:p>
          <a:p>
            <a:r>
              <a:rPr lang="en-US" sz="2000" dirty="0" err="1"/>
              <a:t>Khóa</a:t>
            </a:r>
            <a:r>
              <a:rPr lang="en-US" sz="2000" dirty="0"/>
              <a:t> </a:t>
            </a:r>
            <a:r>
              <a:rPr lang="en-US" sz="2000" dirty="0" err="1"/>
              <a:t>đào</a:t>
            </a:r>
            <a:r>
              <a:rPr lang="en-US" sz="2000" dirty="0"/>
              <a:t> </a:t>
            </a:r>
            <a:r>
              <a:rPr lang="en-US" sz="2000" dirty="0" err="1"/>
              <a:t>tạo</a:t>
            </a:r>
            <a:r>
              <a:rPr lang="en-US" sz="2000" dirty="0"/>
              <a:t> </a:t>
            </a:r>
            <a:r>
              <a:rPr lang="en-US" sz="2000" dirty="0" err="1"/>
              <a:t>bảo</a:t>
            </a:r>
            <a:r>
              <a:rPr lang="en-US" sz="2000" dirty="0"/>
              <a:t> </a:t>
            </a:r>
            <a:r>
              <a:rPr lang="en-US" sz="2000" dirty="0" err="1"/>
              <a:t>trì</a:t>
            </a:r>
            <a:r>
              <a:rPr lang="en-US" sz="2000" dirty="0"/>
              <a:t> </a:t>
            </a:r>
            <a:r>
              <a:rPr lang="en-US" sz="2000" dirty="0" err="1"/>
              <a:t>năng</a:t>
            </a:r>
            <a:r>
              <a:rPr lang="en-US" sz="2000" dirty="0"/>
              <a:t> </a:t>
            </a:r>
            <a:r>
              <a:rPr lang="en-US" sz="2000" dirty="0" err="1"/>
              <a:t>suất</a:t>
            </a:r>
            <a:r>
              <a:rPr lang="en-US" sz="2000" dirty="0"/>
              <a:t> </a:t>
            </a:r>
            <a:r>
              <a:rPr lang="en-US" sz="2000" dirty="0" err="1"/>
              <a:t>tổng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(TPM): </a:t>
            </a:r>
            <a:r>
              <a:rPr lang="en-US" sz="2000" dirty="0" err="1"/>
              <a:t>Hà</a:t>
            </a:r>
            <a:r>
              <a:rPr lang="en-US" sz="2000" dirty="0"/>
              <a:t> </a:t>
            </a:r>
            <a:r>
              <a:rPr lang="en-US" sz="2000" dirty="0" err="1"/>
              <a:t>Nội</a:t>
            </a:r>
            <a:r>
              <a:rPr lang="en-US" sz="2000" dirty="0"/>
              <a:t> (T7) </a:t>
            </a:r>
            <a:r>
              <a:rPr lang="en-US" sz="2000" dirty="0" err="1"/>
              <a:t>và</a:t>
            </a:r>
            <a:r>
              <a:rPr lang="en-US" sz="2000" dirty="0"/>
              <a:t> TPHCM (T9): </a:t>
            </a:r>
            <a:r>
              <a:rPr lang="en-US" sz="2000" dirty="0" err="1"/>
              <a:t>gần</a:t>
            </a:r>
            <a:r>
              <a:rPr lang="en-US" sz="2000" dirty="0"/>
              <a:t> 100 </a:t>
            </a:r>
            <a:r>
              <a:rPr lang="en-US" sz="2000" dirty="0" err="1"/>
              <a:t>học</a:t>
            </a:r>
            <a:r>
              <a:rPr lang="en-US" sz="2000" dirty="0"/>
              <a:t> </a:t>
            </a:r>
            <a:r>
              <a:rPr lang="en-US" sz="2000" dirty="0" err="1"/>
              <a:t>viên</a:t>
            </a:r>
            <a:r>
              <a:rPr lang="en-US" sz="2000" dirty="0"/>
              <a:t> (USAID </a:t>
            </a:r>
            <a:r>
              <a:rPr lang="en-US" sz="2000" dirty="0" err="1"/>
              <a:t>LinkSME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Tư</a:t>
            </a:r>
            <a:r>
              <a:rPr lang="en-US" sz="2000" dirty="0"/>
              <a:t> </a:t>
            </a:r>
            <a:r>
              <a:rPr lang="en-US" sz="2000" dirty="0" err="1"/>
              <a:t>vấn</a:t>
            </a:r>
            <a:r>
              <a:rPr lang="en-US" sz="2000" dirty="0"/>
              <a:t> </a:t>
            </a:r>
            <a:r>
              <a:rPr lang="en-US" sz="2000" dirty="0" err="1"/>
              <a:t>hỗ</a:t>
            </a:r>
            <a:r>
              <a:rPr lang="en-US" sz="2000" dirty="0"/>
              <a:t> </a:t>
            </a:r>
            <a:r>
              <a:rPr lang="en-US" sz="2000" dirty="0" err="1"/>
              <a:t>trợ</a:t>
            </a:r>
            <a:r>
              <a:rPr lang="en-US" sz="2000" dirty="0"/>
              <a:t> 05 </a:t>
            </a:r>
            <a:r>
              <a:rPr lang="en-US" sz="2000" dirty="0" err="1"/>
              <a:t>công</a:t>
            </a:r>
            <a:r>
              <a:rPr lang="en-US" sz="2000" dirty="0"/>
              <a:t> ty </a:t>
            </a:r>
            <a:r>
              <a:rPr lang="en-US" sz="2000" dirty="0" err="1"/>
              <a:t>thực</a:t>
            </a:r>
            <a:r>
              <a:rPr lang="en-US" sz="2000" dirty="0"/>
              <a:t> </a:t>
            </a:r>
            <a:r>
              <a:rPr lang="en-US" sz="2000" dirty="0" err="1"/>
              <a:t>hiện</a:t>
            </a:r>
            <a:r>
              <a:rPr lang="en-US" sz="2000" dirty="0"/>
              <a:t> TPM </a:t>
            </a:r>
            <a:r>
              <a:rPr lang="en-US" sz="2000" dirty="0" err="1"/>
              <a:t>tại</a:t>
            </a:r>
            <a:r>
              <a:rPr lang="en-US" sz="2000" dirty="0"/>
              <a:t> </a:t>
            </a:r>
            <a:r>
              <a:rPr lang="en-US" sz="2000" dirty="0" err="1"/>
              <a:t>nhà</a:t>
            </a:r>
            <a:r>
              <a:rPr lang="en-US" sz="2000" dirty="0"/>
              <a:t> </a:t>
            </a:r>
            <a:r>
              <a:rPr lang="en-US" sz="2000" dirty="0" err="1"/>
              <a:t>máy</a:t>
            </a:r>
            <a:endParaRPr lang="en-US" sz="2000" dirty="0"/>
          </a:p>
          <a:p>
            <a:r>
              <a:rPr lang="en-US" sz="2000" dirty="0" err="1"/>
              <a:t>Dự</a:t>
            </a:r>
            <a:r>
              <a:rPr lang="en-US" sz="2000" dirty="0"/>
              <a:t> </a:t>
            </a:r>
            <a:r>
              <a:rPr lang="en-US" sz="2000" dirty="0" err="1"/>
              <a:t>án</a:t>
            </a:r>
            <a:r>
              <a:rPr lang="en-US" sz="2000" dirty="0"/>
              <a:t> SDP (</a:t>
            </a:r>
            <a:r>
              <a:rPr lang="en-US" sz="2000" dirty="0" err="1"/>
              <a:t>ngân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 </a:t>
            </a:r>
            <a:r>
              <a:rPr lang="en-US" sz="2000" dirty="0" err="1"/>
              <a:t>thế</a:t>
            </a:r>
            <a:r>
              <a:rPr lang="en-US" sz="2000" dirty="0"/>
              <a:t> </a:t>
            </a:r>
            <a:r>
              <a:rPr lang="en-US" sz="2000" dirty="0" err="1"/>
              <a:t>giới</a:t>
            </a:r>
            <a:r>
              <a:rPr lang="en-US" sz="2000" dirty="0"/>
              <a:t>): </a:t>
            </a:r>
            <a:r>
              <a:rPr lang="en-US" sz="2000" dirty="0" err="1"/>
              <a:t>tiếp</a:t>
            </a:r>
            <a:r>
              <a:rPr lang="en-US" sz="2000" dirty="0"/>
              <a:t> </a:t>
            </a:r>
            <a:r>
              <a:rPr lang="en-US" sz="2000" dirty="0" err="1"/>
              <a:t>tục</a:t>
            </a:r>
            <a:r>
              <a:rPr lang="en-US" sz="2000" dirty="0"/>
              <a:t> </a:t>
            </a:r>
            <a:r>
              <a:rPr lang="en-US" sz="2000" dirty="0" err="1"/>
              <a:t>điều</a:t>
            </a:r>
            <a:r>
              <a:rPr lang="en-US" sz="2000" dirty="0"/>
              <a:t> </a:t>
            </a:r>
            <a:r>
              <a:rPr lang="en-US" sz="2000" dirty="0" err="1"/>
              <a:t>phối</a:t>
            </a:r>
            <a:r>
              <a:rPr lang="en-US" sz="2000" dirty="0"/>
              <a:t> </a:t>
            </a:r>
            <a:r>
              <a:rPr lang="en-US" sz="2000" dirty="0" err="1"/>
              <a:t>hoạt</a:t>
            </a:r>
            <a:r>
              <a:rPr lang="en-US" sz="2000" dirty="0"/>
              <a:t> </a:t>
            </a:r>
            <a:r>
              <a:rPr lang="en-US" sz="2000" dirty="0" err="1"/>
              <a:t>động</a:t>
            </a:r>
            <a:r>
              <a:rPr lang="en-US" sz="2000" dirty="0"/>
              <a:t> </a:t>
            </a:r>
          </a:p>
          <a:p>
            <a:r>
              <a:rPr lang="en-US" sz="2000" dirty="0"/>
              <a:t>T10: </a:t>
            </a:r>
            <a:r>
              <a:rPr lang="en-US" sz="2000" dirty="0" err="1"/>
              <a:t>Triển</a:t>
            </a:r>
            <a:r>
              <a:rPr lang="en-US" sz="2000" dirty="0"/>
              <a:t> </a:t>
            </a:r>
            <a:r>
              <a:rPr lang="en-US" sz="2000" dirty="0" err="1"/>
              <a:t>lãm</a:t>
            </a:r>
            <a:r>
              <a:rPr lang="en-US" sz="2000" dirty="0"/>
              <a:t> FBC</a:t>
            </a:r>
          </a:p>
          <a:p>
            <a:pPr lvl="1"/>
            <a:r>
              <a:rPr lang="en-US" sz="2000" dirty="0" err="1"/>
              <a:t>Khu</a:t>
            </a:r>
            <a:r>
              <a:rPr lang="en-US" sz="2000" dirty="0"/>
              <a:t> </a:t>
            </a:r>
            <a:r>
              <a:rPr lang="en-US" sz="2000" dirty="0" err="1"/>
              <a:t>gian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 VASI-USAID </a:t>
            </a:r>
            <a:r>
              <a:rPr lang="en-US" sz="2000" dirty="0" err="1"/>
              <a:t>LinkSME</a:t>
            </a:r>
            <a:r>
              <a:rPr lang="en-US" sz="2000" dirty="0"/>
              <a:t>: 20 </a:t>
            </a:r>
            <a:r>
              <a:rPr lang="en-US" sz="2000" dirty="0" err="1"/>
              <a:t>công</a:t>
            </a:r>
            <a:r>
              <a:rPr lang="en-US" sz="2000" dirty="0"/>
              <a:t> ty, </a:t>
            </a:r>
            <a:r>
              <a:rPr lang="en-US" sz="2000" dirty="0" err="1"/>
              <a:t>tài</a:t>
            </a:r>
            <a:r>
              <a:rPr lang="en-US" sz="2000" dirty="0"/>
              <a:t> </a:t>
            </a:r>
            <a:r>
              <a:rPr lang="en-US" sz="2000" dirty="0" err="1"/>
              <a:t>trợ</a:t>
            </a:r>
            <a:r>
              <a:rPr lang="en-US" sz="2000" dirty="0"/>
              <a:t> 50% chi </a:t>
            </a:r>
            <a:r>
              <a:rPr lang="en-US" sz="2000" dirty="0" err="1"/>
              <a:t>phí</a:t>
            </a:r>
            <a:endParaRPr lang="en-US" sz="2000" dirty="0"/>
          </a:p>
          <a:p>
            <a:pPr lvl="1"/>
            <a:r>
              <a:rPr lang="en-US" sz="2000" dirty="0" err="1"/>
              <a:t>Họp</a:t>
            </a:r>
            <a:r>
              <a:rPr lang="en-US" sz="2000" dirty="0"/>
              <a:t> VASI: 28/10: </a:t>
            </a:r>
            <a:r>
              <a:rPr lang="en-US" sz="2000" dirty="0" err="1"/>
              <a:t>gặp</a:t>
            </a:r>
            <a:r>
              <a:rPr lang="en-US" sz="2000" dirty="0"/>
              <a:t> </a:t>
            </a:r>
            <a:r>
              <a:rPr lang="en-US" sz="2000" dirty="0" err="1"/>
              <a:t>gỡ</a:t>
            </a:r>
            <a:r>
              <a:rPr lang="en-US" sz="2000" dirty="0"/>
              <a:t> GĐ </a:t>
            </a:r>
            <a:r>
              <a:rPr lang="en-US" sz="2000" dirty="0" err="1"/>
              <a:t>mua</a:t>
            </a:r>
            <a:r>
              <a:rPr lang="en-US" sz="2000" dirty="0"/>
              <a:t> </a:t>
            </a:r>
            <a:r>
              <a:rPr lang="en-US" sz="2000" dirty="0" err="1"/>
              <a:t>hàng</a:t>
            </a:r>
            <a:r>
              <a:rPr lang="en-US" sz="2000" dirty="0"/>
              <a:t> TTI </a:t>
            </a:r>
          </a:p>
          <a:p>
            <a:r>
              <a:rPr lang="en-US" sz="2000" dirty="0"/>
              <a:t>T11 </a:t>
            </a:r>
            <a:r>
              <a:rPr lang="en-US" sz="2000" dirty="0" err="1"/>
              <a:t>và</a:t>
            </a:r>
            <a:r>
              <a:rPr lang="en-US" sz="2000" dirty="0"/>
              <a:t> T12: </a:t>
            </a:r>
            <a:r>
              <a:rPr lang="vi-VN" sz="2000" u="none" strike="noStrike" dirty="0">
                <a:effectLst/>
              </a:rPr>
              <a:t>0</a:t>
            </a:r>
            <a:r>
              <a:rPr lang="en-US" sz="2000" u="none" strike="noStrike" dirty="0">
                <a:effectLst/>
              </a:rPr>
              <a:t>2</a:t>
            </a:r>
            <a:r>
              <a:rPr lang="vi-VN" sz="2000" u="none" strike="noStrike" dirty="0">
                <a:effectLst/>
              </a:rPr>
              <a:t> buổi gặp mặt hội viên thường kỳ tại DN (Tomeco và Trí Cường</a:t>
            </a:r>
            <a:r>
              <a:rPr lang="en-US" sz="2000" u="none" strike="noStrike" dirty="0">
                <a:effectLst/>
              </a:rPr>
              <a:t>) </a:t>
            </a:r>
            <a:r>
              <a:rPr lang="en-US" sz="2000" u="none" strike="noStrike" dirty="0" err="1">
                <a:effectLst/>
              </a:rPr>
              <a:t>theo</a:t>
            </a:r>
            <a:r>
              <a:rPr lang="en-US" sz="2000" u="none" strike="noStrike" dirty="0">
                <a:effectLst/>
              </a:rPr>
              <a:t> </a:t>
            </a:r>
            <a:r>
              <a:rPr lang="en-US" sz="2000" u="none" strike="noStrike" dirty="0" err="1">
                <a:effectLst/>
              </a:rPr>
              <a:t>chủ</a:t>
            </a:r>
            <a:r>
              <a:rPr lang="en-US" sz="2000" u="none" strike="noStrike" dirty="0">
                <a:effectLst/>
              </a:rPr>
              <a:t> </a:t>
            </a:r>
            <a:r>
              <a:rPr lang="en-US" sz="2000" u="none" strike="noStrike" dirty="0" err="1">
                <a:effectLst/>
              </a:rPr>
              <a:t>đề</a:t>
            </a:r>
            <a:r>
              <a:rPr lang="en-US" sz="2000" u="none" strike="noStrike" dirty="0">
                <a:effectLst/>
              </a:rPr>
              <a:t> </a:t>
            </a:r>
            <a:r>
              <a:rPr lang="en-US" sz="2000" u="none" strike="noStrike" dirty="0" err="1">
                <a:effectLst/>
              </a:rPr>
              <a:t>mỗi</a:t>
            </a:r>
            <a:r>
              <a:rPr lang="en-US" sz="2000" u="none" strike="noStrike" dirty="0">
                <a:effectLst/>
              </a:rPr>
              <a:t> </a:t>
            </a:r>
            <a:r>
              <a:rPr lang="en-US" sz="2000" u="none" strike="noStrike" dirty="0" err="1">
                <a:effectLst/>
              </a:rPr>
              <a:t>tháng</a:t>
            </a:r>
            <a:endParaRPr lang="en-US" sz="2000" dirty="0"/>
          </a:p>
          <a:p>
            <a:r>
              <a:rPr lang="en-US" sz="2000" dirty="0"/>
              <a:t>Website: </a:t>
            </a:r>
            <a:r>
              <a:rPr lang="en-US" sz="2000" dirty="0" err="1"/>
              <a:t>cập</a:t>
            </a:r>
            <a:r>
              <a:rPr lang="en-US" sz="2000" dirty="0"/>
              <a:t> </a:t>
            </a:r>
            <a:r>
              <a:rPr lang="en-US" sz="2000" dirty="0" err="1"/>
              <a:t>nhật</a:t>
            </a:r>
            <a:r>
              <a:rPr lang="en-US" sz="2000" dirty="0"/>
              <a:t> </a:t>
            </a:r>
            <a:r>
              <a:rPr lang="en-US" sz="2000" dirty="0" err="1"/>
              <a:t>thường</a:t>
            </a:r>
            <a:r>
              <a:rPr lang="en-US" sz="2000" dirty="0"/>
              <a:t> </a:t>
            </a:r>
            <a:r>
              <a:rPr lang="en-US" sz="2000" dirty="0" err="1"/>
              <a:t>xuyên</a:t>
            </a:r>
            <a:r>
              <a:rPr lang="en-US" sz="2000" dirty="0"/>
              <a:t>: </a:t>
            </a:r>
            <a:r>
              <a:rPr lang="en-US" sz="2000" dirty="0" err="1"/>
              <a:t>Dữ</a:t>
            </a:r>
            <a:r>
              <a:rPr lang="en-US" sz="2000" dirty="0"/>
              <a:t> </a:t>
            </a:r>
            <a:r>
              <a:rPr lang="en-US" sz="2000" dirty="0" err="1"/>
              <a:t>liệu</a:t>
            </a:r>
            <a:r>
              <a:rPr lang="en-US" sz="2000" dirty="0"/>
              <a:t> DN: </a:t>
            </a:r>
            <a:r>
              <a:rPr lang="en-US" sz="2000" dirty="0" err="1"/>
              <a:t>sẽ</a:t>
            </a:r>
            <a:r>
              <a:rPr lang="en-US" sz="2000" dirty="0"/>
              <a:t> </a:t>
            </a:r>
            <a:r>
              <a:rPr lang="en-US" sz="2000" dirty="0" err="1"/>
              <a:t>đồng</a:t>
            </a:r>
            <a:r>
              <a:rPr lang="en-US" sz="2000" dirty="0"/>
              <a:t> </a:t>
            </a:r>
            <a:r>
              <a:rPr lang="en-US" sz="2000" dirty="0" err="1"/>
              <a:t>nhất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dữ</a:t>
            </a:r>
            <a:r>
              <a:rPr lang="en-US" sz="2000" dirty="0"/>
              <a:t> </a:t>
            </a:r>
            <a:r>
              <a:rPr lang="en-US" sz="2000" dirty="0" err="1"/>
              <a:t>liệu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MPI/USAID/NC Network</a:t>
            </a:r>
          </a:p>
          <a:p>
            <a:r>
              <a:rPr lang="en-US" sz="2000" dirty="0" err="1"/>
              <a:t>Văn</a:t>
            </a:r>
            <a:r>
              <a:rPr lang="en-US" sz="2000" dirty="0"/>
              <a:t> </a:t>
            </a:r>
            <a:r>
              <a:rPr lang="en-US" sz="2000" dirty="0" err="1"/>
              <a:t>phòng</a:t>
            </a:r>
            <a:r>
              <a:rPr lang="en-US" sz="2000" dirty="0"/>
              <a:t> VASI </a:t>
            </a:r>
            <a:r>
              <a:rPr lang="en-US" sz="2000" dirty="0" err="1"/>
              <a:t>phía</a:t>
            </a:r>
            <a:r>
              <a:rPr lang="en-US" sz="2000" dirty="0"/>
              <a:t> Nam: </a:t>
            </a:r>
            <a:r>
              <a:rPr lang="en-US" sz="2000" dirty="0" err="1"/>
              <a:t>công</a:t>
            </a:r>
            <a:r>
              <a:rPr lang="en-US" sz="2000" dirty="0"/>
              <a:t> ty Makino, </a:t>
            </a:r>
            <a:r>
              <a:rPr lang="en-US" sz="2000" dirty="0" err="1"/>
              <a:t>quận</a:t>
            </a:r>
            <a:r>
              <a:rPr lang="en-US" sz="2000" dirty="0"/>
              <a:t> 9, TPHCM</a:t>
            </a:r>
          </a:p>
          <a:p>
            <a:r>
              <a:rPr lang="en-US" sz="2000" dirty="0" err="1"/>
              <a:t>Ủng</a:t>
            </a:r>
            <a:r>
              <a:rPr lang="en-US" sz="2000" dirty="0"/>
              <a:t> </a:t>
            </a:r>
            <a:r>
              <a:rPr lang="en-US" sz="2000" dirty="0" err="1"/>
              <a:t>hộ</a:t>
            </a:r>
            <a:r>
              <a:rPr lang="en-US" sz="2000" dirty="0"/>
              <a:t> </a:t>
            </a:r>
            <a:r>
              <a:rPr lang="en-US" sz="2000" dirty="0" err="1"/>
              <a:t>đồng</a:t>
            </a:r>
            <a:r>
              <a:rPr lang="en-US" sz="2000" dirty="0"/>
              <a:t> </a:t>
            </a:r>
            <a:r>
              <a:rPr lang="en-US" sz="2000" dirty="0" err="1"/>
              <a:t>bào</a:t>
            </a:r>
            <a:r>
              <a:rPr lang="en-US" sz="2000" dirty="0"/>
              <a:t> </a:t>
            </a:r>
            <a:r>
              <a:rPr lang="en-US" sz="2000" dirty="0" err="1"/>
              <a:t>miền</a:t>
            </a:r>
            <a:r>
              <a:rPr lang="en-US" sz="2000" dirty="0"/>
              <a:t> </a:t>
            </a:r>
            <a:r>
              <a:rPr lang="en-US" sz="2000" dirty="0" err="1"/>
              <a:t>Trung</a:t>
            </a:r>
            <a:r>
              <a:rPr lang="en-US" sz="2000" dirty="0"/>
              <a:t>: </a:t>
            </a:r>
            <a:r>
              <a:rPr lang="en-US" sz="2000" dirty="0" err="1"/>
              <a:t>Quyên</a:t>
            </a:r>
            <a:r>
              <a:rPr lang="en-US" sz="2000" dirty="0"/>
              <a:t> </a:t>
            </a:r>
            <a:r>
              <a:rPr lang="en-US" sz="2000" dirty="0" err="1"/>
              <a:t>góp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vi-VN" sz="2000" u="none" strike="noStrike" dirty="0">
                <a:effectLst/>
              </a:rPr>
              <a:t>300 triệu đồng</a:t>
            </a:r>
            <a:r>
              <a:rPr lang="en-US" sz="2000" u="none" strike="noStrike" dirty="0">
                <a:effectLst/>
              </a:rPr>
              <a:t>, </a:t>
            </a:r>
            <a:r>
              <a:rPr lang="en-US" sz="2000" u="none" strike="noStrike" dirty="0" err="1">
                <a:effectLst/>
              </a:rPr>
              <a:t>từ</a:t>
            </a:r>
            <a:r>
              <a:rPr lang="en-US" sz="2000" u="none" strike="noStrike" dirty="0">
                <a:effectLst/>
              </a:rPr>
              <a:t> 32 </a:t>
            </a:r>
            <a:r>
              <a:rPr lang="en-US" sz="2000" u="none" strike="noStrike" dirty="0" err="1">
                <a:effectLst/>
              </a:rPr>
              <a:t>hội</a:t>
            </a:r>
            <a:r>
              <a:rPr lang="en-US" sz="2000" u="none" strike="noStrike" dirty="0">
                <a:effectLst/>
              </a:rPr>
              <a:t> </a:t>
            </a:r>
            <a:r>
              <a:rPr lang="en-US" sz="2000" u="none" strike="noStrike" dirty="0" err="1">
                <a:effectLst/>
              </a:rPr>
              <a:t>viên</a:t>
            </a:r>
            <a:r>
              <a:rPr lang="en-US" sz="2000" u="none" strike="noStrike" dirty="0">
                <a:effectLst/>
              </a:rPr>
              <a:t> (</a:t>
            </a:r>
            <a:r>
              <a:rPr lang="vi-VN" sz="2000" u="none" strike="noStrike" dirty="0">
                <a:effectLst/>
              </a:rPr>
              <a:t>100 triệu do NC </a:t>
            </a:r>
            <a:r>
              <a:rPr lang="en-US" sz="2000" u="none" strike="noStrike" dirty="0">
                <a:effectLst/>
              </a:rPr>
              <a:t>Network)</a:t>
            </a:r>
            <a:r>
              <a:rPr lang="en-US" sz="2000" dirty="0"/>
              <a:t> </a:t>
            </a:r>
            <a:r>
              <a:rPr lang="en-US" sz="2000" dirty="0" err="1"/>
              <a:t>để</a:t>
            </a:r>
            <a:r>
              <a:rPr lang="en-US" sz="2000" dirty="0"/>
              <a:t> </a:t>
            </a:r>
            <a:r>
              <a:rPr lang="en-US" sz="2000" dirty="0" err="1"/>
              <a:t>xây</a:t>
            </a:r>
            <a:r>
              <a:rPr lang="en-US" sz="2000" dirty="0"/>
              <a:t> 6 </a:t>
            </a:r>
            <a:r>
              <a:rPr lang="en-US" sz="2000" dirty="0" err="1"/>
              <a:t>nhà</a:t>
            </a:r>
            <a:r>
              <a:rPr lang="en-US" sz="2000" dirty="0"/>
              <a:t> </a:t>
            </a:r>
            <a:r>
              <a:rPr lang="en-US" sz="2000" dirty="0" err="1"/>
              <a:t>chống</a:t>
            </a:r>
            <a:r>
              <a:rPr lang="en-US" sz="2000" dirty="0"/>
              <a:t> </a:t>
            </a:r>
            <a:r>
              <a:rPr lang="en-US" sz="2000" dirty="0" err="1"/>
              <a:t>lũ</a:t>
            </a:r>
            <a:r>
              <a:rPr lang="en-US" sz="2000" dirty="0"/>
              <a:t> ở </a:t>
            </a:r>
            <a:r>
              <a:rPr lang="en-US" sz="2000" dirty="0" err="1"/>
              <a:t>miền</a:t>
            </a:r>
            <a:r>
              <a:rPr lang="en-US" sz="2000" dirty="0"/>
              <a:t> </a:t>
            </a:r>
            <a:r>
              <a:rPr lang="en-US" sz="2000" dirty="0" err="1"/>
              <a:t>Trung</a:t>
            </a:r>
            <a:endParaRPr lang="vi-VN" sz="20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2000" dirty="0"/>
              <a:t>Thu </a:t>
            </a:r>
            <a:r>
              <a:rPr lang="en-US" sz="2000" dirty="0" err="1"/>
              <a:t>hội</a:t>
            </a:r>
            <a:r>
              <a:rPr lang="en-US" sz="2000" dirty="0"/>
              <a:t> </a:t>
            </a:r>
            <a:r>
              <a:rPr lang="en-US" sz="2000" dirty="0" err="1"/>
              <a:t>phí</a:t>
            </a:r>
            <a:r>
              <a:rPr lang="en-US" sz="2000" dirty="0"/>
              <a:t>: 82 </a:t>
            </a:r>
            <a:r>
              <a:rPr lang="en-US" sz="2000" dirty="0" err="1"/>
              <a:t>hội</a:t>
            </a:r>
            <a:r>
              <a:rPr lang="en-US" sz="2000" dirty="0"/>
              <a:t> </a:t>
            </a:r>
            <a:r>
              <a:rPr lang="en-US" sz="2000" dirty="0" err="1"/>
              <a:t>viên</a:t>
            </a:r>
            <a:r>
              <a:rPr lang="en-US" sz="2000" dirty="0"/>
              <a:t>, 11 </a:t>
            </a:r>
            <a:r>
              <a:rPr lang="en-US" sz="2000" dirty="0" err="1"/>
              <a:t>hội</a:t>
            </a:r>
            <a:r>
              <a:rPr lang="en-US" sz="2000" dirty="0"/>
              <a:t> </a:t>
            </a:r>
            <a:r>
              <a:rPr lang="en-US" sz="2000" dirty="0" err="1"/>
              <a:t>viên</a:t>
            </a:r>
            <a:r>
              <a:rPr lang="en-US" sz="2000" dirty="0"/>
              <a:t> </a:t>
            </a:r>
            <a:r>
              <a:rPr lang="en-US" sz="2000" dirty="0" err="1"/>
              <a:t>mới</a:t>
            </a:r>
            <a:r>
              <a:rPr lang="en-US" sz="2000" dirty="0"/>
              <a:t> </a:t>
            </a:r>
            <a:r>
              <a:rPr lang="en-US" sz="2000" dirty="0" err="1"/>
              <a:t>năm</a:t>
            </a:r>
            <a:r>
              <a:rPr lang="en-US" sz="2000" dirty="0"/>
              <a:t> 2021</a:t>
            </a:r>
            <a:endParaRPr lang="vi-VN" sz="20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320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609600" y="2819400"/>
            <a:ext cx="8001000" cy="3276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544" y="-216898"/>
            <a:ext cx="1752600" cy="116897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E425626-FBE1-4D3E-9F6A-2BA66AE6DA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7123" y="533400"/>
            <a:ext cx="9160267" cy="613739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4429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7910146" cy="357166"/>
          </a:xfrm>
        </p:spPr>
        <p:txBody>
          <a:bodyPr>
            <a:normAutofit/>
          </a:bodyPr>
          <a:lstStyle/>
          <a:p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Báo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cáo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Thu chi (2020)</a:t>
            </a:r>
            <a:endParaRPr lang="vi-VN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8" y="500042"/>
          <a:ext cx="8501122" cy="6049155"/>
        </p:xfrm>
        <a:graphic>
          <a:graphicData uri="http://schemas.openxmlformats.org/drawingml/2006/table">
            <a:tbl>
              <a:tblPr/>
              <a:tblGrid>
                <a:gridCol w="428628"/>
                <a:gridCol w="6845059"/>
                <a:gridCol w="1227435"/>
              </a:tblGrid>
              <a:tr h="285753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TỔNG THU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vi-VN" sz="16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489.280.000 </a:t>
                      </a:r>
                      <a:endParaRPr lang="vi-VN" sz="16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81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1.1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6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Năm </a:t>
                      </a:r>
                      <a:r>
                        <a:rPr lang="vi-VN" sz="16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2019: </a:t>
                      </a:r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Dư quỹ năm 2019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</a:t>
                      </a:r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</a:t>
                      </a:r>
                      <a:r>
                        <a:rPr lang="vi-VN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49.280.000 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81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1.2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6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Năm </a:t>
                      </a:r>
                      <a:r>
                        <a:rPr lang="vi-VN" sz="16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2020: </a:t>
                      </a:r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Thu từ Hội phí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440.000.000 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048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TỔNG CHI (NĂM 2020)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</a:t>
                      </a:r>
                      <a:r>
                        <a:rPr lang="vi-VN" sz="16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370.625.000 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143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2.1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1" i="1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lương cho cán bộ Hiệp hội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221.600.000</a:t>
                      </a:r>
                      <a:endParaRPr lang="vi-VN" sz="16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81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Hỗ</a:t>
                      </a:r>
                      <a:r>
                        <a:rPr lang="vi-VN" sz="1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trợ lương</a:t>
                      </a:r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vi-VN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Chánh văn phòng: 12 tháng * 5.000.000đ/tháng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60.000.000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810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Lương </a:t>
                      </a:r>
                      <a:r>
                        <a:rPr lang="vi-VN" sz="1600" b="0" i="0" u="none" strike="noStrike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01 Nhân </a:t>
                      </a:r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viên văn phòng: 12 tháng * 10.000.000đ/tháng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120.000.000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236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Các khoản phải nộp theo lương (BHXH, BHYT, BHTN, Thuế TNCN)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41.600.000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81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2.2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cho hoạt động gặp mặt Hội viên, kết nối doanh nghiệp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 15.105.000</a:t>
                      </a:r>
                      <a:endParaRPr lang="vi-VN" sz="16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246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gặp mặt Hội viên tháng 7 (bù chi phí các hội viên đóng góp còn thiếu)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 12.105.000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810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thuê xe ôto tổ chức đoàn kết nối doanh nghiệp (2 đợt)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  3.000.000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217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2.3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vi-VN" sz="16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Chuyển Hội phí của các </a:t>
                      </a:r>
                      <a:r>
                        <a:rPr lang="vi-VN" sz="16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HV </a:t>
                      </a:r>
                      <a:r>
                        <a:rPr lang="vi-VN" sz="16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miền Nam cho Văn phòng </a:t>
                      </a:r>
                      <a:r>
                        <a:rPr lang="vi-VN" sz="16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Đ</a:t>
                      </a:r>
                      <a:r>
                        <a:rPr lang="vi-VN" sz="1600" b="1" i="1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D</a:t>
                      </a:r>
                      <a:r>
                        <a:rPr lang="vi-VN" sz="16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vi-VN" sz="16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phía Nam phụ trách chi 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80.000.000</a:t>
                      </a:r>
                      <a:endParaRPr lang="vi-VN" sz="16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137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2.4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1" i="1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khác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 53.920.000</a:t>
                      </a:r>
                      <a:endParaRPr lang="vi-VN" sz="16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3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 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Trích tiền ủng hộ đồng bào lũ lụt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20.000.000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3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Thuế môn bài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 1.000.000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3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thuê phòng họp BCH tháng 10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 2.000.000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3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Phí trả tiền ứng dụng họp zoom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    360.000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3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nâng cấp website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2.860.000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810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mua lẵng hoa chúc mừng khai trương công ty, nhà </a:t>
                      </a:r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máy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1.100.000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3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mua vòng hoa đám hiếu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1.800.000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3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văn phòng </a:t>
                      </a:r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phẩm; In giấy</a:t>
                      </a:r>
                      <a:r>
                        <a:rPr lang="vi-VN" sz="1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chứng nhận hội viên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16.650.000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33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0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Chi gửi thư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    8.150.000</a:t>
                      </a:r>
                      <a:endParaRPr lang="vi-VN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315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0" u="none" strike="noStrike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vi-VN" sz="16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DƯ QUỸ NĂM 2020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16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vi-VN" sz="16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vi-VN" sz="1600" b="1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118.655.000 </a:t>
                      </a:r>
                    </a:p>
                  </a:txBody>
                  <a:tcPr marL="3927" marR="3927" marT="39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7166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>
            <a:normAutofit/>
          </a:bodyPr>
          <a:lstStyle/>
          <a:p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Dự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kiến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2021</a:t>
            </a:r>
            <a:endParaRPr lang="vi-VN" sz="2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838200"/>
            <a:ext cx="8458200" cy="59266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sz="2200" dirty="0" err="1">
                <a:solidFill>
                  <a:srgbClr val="0070C0"/>
                </a:solidFill>
              </a:rPr>
              <a:t>Tăng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cường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tương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tác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hội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viên</a:t>
            </a:r>
            <a:endParaRPr lang="en-US" sz="2200" dirty="0">
              <a:solidFill>
                <a:srgbClr val="0070C0"/>
              </a:solidFill>
            </a:endParaRPr>
          </a:p>
          <a:p>
            <a:pPr lvl="1"/>
            <a:r>
              <a:rPr lang="en-US" sz="1900" dirty="0">
                <a:solidFill>
                  <a:srgbClr val="0070C0"/>
                </a:solidFill>
              </a:rPr>
              <a:t>Qua </a:t>
            </a:r>
            <a:r>
              <a:rPr lang="en-US" sz="1900" dirty="0" err="1">
                <a:solidFill>
                  <a:srgbClr val="0070C0"/>
                </a:solidFill>
              </a:rPr>
              <a:t>các</a:t>
            </a:r>
            <a:r>
              <a:rPr lang="en-US" sz="1900" dirty="0">
                <a:solidFill>
                  <a:srgbClr val="0070C0"/>
                </a:solidFill>
              </a:rPr>
              <a:t> </a:t>
            </a:r>
            <a:r>
              <a:rPr lang="en-US" sz="1900" dirty="0" err="1">
                <a:solidFill>
                  <a:srgbClr val="0070C0"/>
                </a:solidFill>
              </a:rPr>
              <a:t>kênh</a:t>
            </a:r>
            <a:r>
              <a:rPr lang="en-US" sz="1900" dirty="0">
                <a:solidFill>
                  <a:srgbClr val="0070C0"/>
                </a:solidFill>
              </a:rPr>
              <a:t>: </a:t>
            </a:r>
            <a:r>
              <a:rPr lang="en-US" sz="1900" dirty="0" err="1">
                <a:solidFill>
                  <a:srgbClr val="0070C0"/>
                </a:solidFill>
              </a:rPr>
              <a:t>zalo</a:t>
            </a:r>
            <a:r>
              <a:rPr lang="en-US" sz="1900" dirty="0">
                <a:solidFill>
                  <a:srgbClr val="0070C0"/>
                </a:solidFill>
              </a:rPr>
              <a:t>, group </a:t>
            </a:r>
            <a:r>
              <a:rPr lang="en-US" sz="1900" dirty="0" err="1">
                <a:solidFill>
                  <a:srgbClr val="0070C0"/>
                </a:solidFill>
              </a:rPr>
              <a:t>facebook</a:t>
            </a:r>
            <a:r>
              <a:rPr lang="en-US" sz="1900" dirty="0">
                <a:solidFill>
                  <a:srgbClr val="0070C0"/>
                </a:solidFill>
              </a:rPr>
              <a:t>, group </a:t>
            </a:r>
            <a:r>
              <a:rPr lang="en-US" sz="1900" dirty="0" err="1">
                <a:solidFill>
                  <a:srgbClr val="0070C0"/>
                </a:solidFill>
              </a:rPr>
              <a:t>các</a:t>
            </a:r>
            <a:r>
              <a:rPr lang="en-US" sz="1900" dirty="0">
                <a:solidFill>
                  <a:srgbClr val="0070C0"/>
                </a:solidFill>
              </a:rPr>
              <a:t> ban</a:t>
            </a:r>
          </a:p>
          <a:p>
            <a:pPr lvl="1"/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</a:rPr>
              <a:t>P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hân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loại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và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rà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soát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thông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tin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hội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viên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để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đáp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ứng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nhu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cầu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hội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viên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tốt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hơn</a:t>
            </a:r>
            <a:endParaRPr lang="en-US" sz="210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Bản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tin VASI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tháng</a:t>
            </a:r>
            <a:endParaRPr lang="en-US" sz="2100" dirty="0">
              <a:solidFill>
                <a:srgbClr val="0070C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</a:rPr>
              <a:t>Báo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</a:rPr>
              <a:t>cáo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</a:rPr>
              <a:t>nghiên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</a:rPr>
              <a:t>cứu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</a:rPr>
              <a:t>thị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</a:rPr>
              <a:t>trường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</a:rPr>
              <a:t>sản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</a:rPr>
              <a:t> </a:t>
            </a:r>
            <a:r>
              <a:rPr lang="en-US" sz="2100" dirty="0" err="1">
                <a:solidFill>
                  <a:srgbClr val="0070C0"/>
                </a:solidFill>
                <a:ea typeface="Verdana" panose="020B0604030504040204" pitchFamily="34" charset="0"/>
              </a:rPr>
              <a:t>phẩm</a:t>
            </a:r>
            <a:r>
              <a:rPr lang="en-US" sz="2100" dirty="0">
                <a:solidFill>
                  <a:srgbClr val="0070C0"/>
                </a:solidFill>
                <a:ea typeface="Verdana" panose="020B0604030504040204" pitchFamily="34" charset="0"/>
              </a:rPr>
              <a:t> CNHT</a:t>
            </a:r>
            <a:endParaRPr lang="en-US" sz="1900" dirty="0">
              <a:solidFill>
                <a:srgbClr val="0070C0"/>
              </a:solidFill>
            </a:endParaRPr>
          </a:p>
          <a:p>
            <a:r>
              <a:rPr lang="en-US" sz="2000" dirty="0" err="1">
                <a:solidFill>
                  <a:srgbClr val="0070C0"/>
                </a:solidFill>
              </a:rPr>
              <a:t>Hoạt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động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hội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viên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hàng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tháng</a:t>
            </a:r>
            <a:r>
              <a:rPr lang="en-US" sz="2000" dirty="0">
                <a:solidFill>
                  <a:srgbClr val="0070C0"/>
                </a:solidFill>
              </a:rPr>
              <a:t> (</a:t>
            </a:r>
            <a:r>
              <a:rPr lang="en-US" sz="2000" dirty="0" err="1">
                <a:solidFill>
                  <a:srgbClr val="0070C0"/>
                </a:solidFill>
              </a:rPr>
              <a:t>phối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hợp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với</a:t>
            </a:r>
            <a:r>
              <a:rPr lang="en-US" sz="2000" dirty="0">
                <a:solidFill>
                  <a:srgbClr val="0070C0"/>
                </a:solidFill>
              </a:rPr>
              <a:t> NC Network </a:t>
            </a:r>
            <a:r>
              <a:rPr lang="en-US" sz="2000" dirty="0" err="1">
                <a:solidFill>
                  <a:srgbClr val="0070C0"/>
                </a:solidFill>
              </a:rPr>
              <a:t>Việt</a:t>
            </a:r>
            <a:r>
              <a:rPr lang="en-US" sz="2000" dirty="0">
                <a:solidFill>
                  <a:srgbClr val="0070C0"/>
                </a:solidFill>
              </a:rPr>
              <a:t> Nam): </a:t>
            </a:r>
            <a:r>
              <a:rPr lang="en-US" sz="2000" dirty="0" err="1">
                <a:solidFill>
                  <a:srgbClr val="0070C0"/>
                </a:solidFill>
              </a:rPr>
              <a:t>tại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nhà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máy</a:t>
            </a:r>
            <a:r>
              <a:rPr lang="en-US" sz="2000" dirty="0">
                <a:solidFill>
                  <a:srgbClr val="0070C0"/>
                </a:solidFill>
              </a:rPr>
              <a:t>, </a:t>
            </a:r>
            <a:r>
              <a:rPr lang="en-US" sz="2000" dirty="0" err="1">
                <a:solidFill>
                  <a:srgbClr val="0070C0"/>
                </a:solidFill>
              </a:rPr>
              <a:t>theo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chủ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đề</a:t>
            </a:r>
            <a:r>
              <a:rPr lang="en-US" sz="2000" dirty="0">
                <a:solidFill>
                  <a:srgbClr val="0070C0"/>
                </a:solidFill>
              </a:rPr>
              <a:t>, </a:t>
            </a:r>
            <a:r>
              <a:rPr lang="en-US" sz="2000" dirty="0" err="1">
                <a:solidFill>
                  <a:srgbClr val="0070C0"/>
                </a:solidFill>
              </a:rPr>
              <a:t>vào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thứ</a:t>
            </a:r>
            <a:r>
              <a:rPr lang="en-US" sz="2000" dirty="0">
                <a:solidFill>
                  <a:srgbClr val="0070C0"/>
                </a:solidFill>
              </a:rPr>
              <a:t> 5 </a:t>
            </a:r>
            <a:r>
              <a:rPr lang="en-US" sz="2000" dirty="0" err="1">
                <a:solidFill>
                  <a:srgbClr val="0070C0"/>
                </a:solidFill>
              </a:rPr>
              <a:t>tuần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cuối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tháng</a:t>
            </a:r>
            <a:endParaRPr lang="en-US" sz="2000" dirty="0">
              <a:solidFill>
                <a:srgbClr val="0070C0"/>
              </a:solidFill>
            </a:endParaRPr>
          </a:p>
          <a:p>
            <a:r>
              <a:rPr lang="en-US" sz="2200" dirty="0" err="1">
                <a:solidFill>
                  <a:srgbClr val="0070C0"/>
                </a:solidFill>
                <a:sym typeface="Wingdings" panose="05000000000000000000" pitchFamily="2" charset="2"/>
              </a:rPr>
              <a:t>Thành</a:t>
            </a:r>
            <a:r>
              <a:rPr lang="en-US" sz="2200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en-US" sz="2200" dirty="0" err="1">
                <a:solidFill>
                  <a:srgbClr val="0070C0"/>
                </a:solidFill>
                <a:sym typeface="Wingdings" panose="05000000000000000000" pitchFamily="2" charset="2"/>
              </a:rPr>
              <a:t>lập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trung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tâm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tư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vấn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và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xúc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tiến</a:t>
            </a:r>
            <a:r>
              <a:rPr lang="en-US" sz="2200" dirty="0">
                <a:solidFill>
                  <a:srgbClr val="0070C0"/>
                </a:solidFill>
              </a:rPr>
              <a:t> VASI, </a:t>
            </a:r>
            <a:r>
              <a:rPr lang="en-US" sz="2200" dirty="0" err="1">
                <a:solidFill>
                  <a:srgbClr val="0070C0"/>
                </a:solidFill>
              </a:rPr>
              <a:t>kết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nối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khách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hàng</a:t>
            </a:r>
            <a:r>
              <a:rPr lang="en-US" sz="2200" dirty="0">
                <a:solidFill>
                  <a:srgbClr val="0070C0"/>
                </a:solidFill>
              </a:rPr>
              <a:t> B2B, </a:t>
            </a:r>
            <a:r>
              <a:rPr lang="en-US" sz="2200" dirty="0" err="1">
                <a:solidFill>
                  <a:srgbClr val="0070C0"/>
                </a:solidFill>
              </a:rPr>
              <a:t>thu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phí</a:t>
            </a:r>
            <a:endParaRPr lang="en-US" sz="2200" dirty="0">
              <a:solidFill>
                <a:srgbClr val="0070C0"/>
              </a:solidFill>
            </a:endParaRPr>
          </a:p>
          <a:p>
            <a:r>
              <a:rPr lang="en-US" sz="24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Yearbook 2021-2022 (</a:t>
            </a:r>
            <a:r>
              <a:rPr lang="en-US" sz="24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năm</a:t>
            </a:r>
            <a:r>
              <a:rPr lang="en-US" sz="24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2020 </a:t>
            </a:r>
            <a:r>
              <a:rPr lang="en-US" sz="24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nghỉ</a:t>
            </a:r>
            <a:r>
              <a:rPr lang="en-US" sz="24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do </a:t>
            </a:r>
            <a:r>
              <a:rPr lang="en-US" sz="2400" dirty="0" err="1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Covid</a:t>
            </a:r>
            <a:r>
              <a:rPr lang="en-US" sz="2400" dirty="0">
                <a:solidFill>
                  <a:srgbClr val="0070C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en-US" sz="2200" dirty="0">
              <a:solidFill>
                <a:srgbClr val="0070C0"/>
              </a:solidFill>
            </a:endParaRPr>
          </a:p>
          <a:p>
            <a:r>
              <a:rPr lang="en-US" sz="2200" dirty="0" err="1">
                <a:solidFill>
                  <a:srgbClr val="0070C0"/>
                </a:solidFill>
              </a:rPr>
              <a:t>Các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hoạt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động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thiện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nguyện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chung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của</a:t>
            </a:r>
            <a:r>
              <a:rPr lang="en-US" sz="2200" dirty="0">
                <a:solidFill>
                  <a:srgbClr val="0070C0"/>
                </a:solidFill>
              </a:rPr>
              <a:t> VASI: </a:t>
            </a:r>
            <a:r>
              <a:rPr lang="en-US" sz="2200" dirty="0" err="1">
                <a:solidFill>
                  <a:srgbClr val="0070C0"/>
                </a:solidFill>
              </a:rPr>
              <a:t>dự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án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dài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hạn</a:t>
            </a:r>
            <a:r>
              <a:rPr lang="en-US" sz="2200" dirty="0">
                <a:solidFill>
                  <a:srgbClr val="0070C0"/>
                </a:solidFill>
              </a:rPr>
              <a:t>, </a:t>
            </a:r>
            <a:r>
              <a:rPr lang="en-US" sz="2200" dirty="0" err="1">
                <a:solidFill>
                  <a:srgbClr val="0070C0"/>
                </a:solidFill>
              </a:rPr>
              <a:t>bền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vững</a:t>
            </a:r>
            <a:endParaRPr lang="en-US" sz="2200" dirty="0">
              <a:solidFill>
                <a:srgbClr val="0070C0"/>
              </a:solidFill>
            </a:endParaRPr>
          </a:p>
          <a:p>
            <a:r>
              <a:rPr lang="en-US" sz="2200" dirty="0" err="1">
                <a:solidFill>
                  <a:srgbClr val="0070C0"/>
                </a:solidFill>
              </a:rPr>
              <a:t>Các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hoạt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động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thể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thao</a:t>
            </a:r>
            <a:r>
              <a:rPr lang="en-US" sz="2200" dirty="0">
                <a:solidFill>
                  <a:srgbClr val="0070C0"/>
                </a:solidFill>
              </a:rPr>
              <a:t>/</a:t>
            </a:r>
            <a:r>
              <a:rPr lang="en-US" sz="2200" dirty="0" err="1">
                <a:solidFill>
                  <a:srgbClr val="0070C0"/>
                </a:solidFill>
              </a:rPr>
              <a:t>văn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nghệ</a:t>
            </a:r>
            <a:r>
              <a:rPr lang="en-US" sz="2200" dirty="0">
                <a:solidFill>
                  <a:srgbClr val="0070C0"/>
                </a:solidFill>
              </a:rPr>
              <a:t>/du </a:t>
            </a:r>
            <a:r>
              <a:rPr lang="en-US" sz="2200" dirty="0" err="1">
                <a:solidFill>
                  <a:srgbClr val="0070C0"/>
                </a:solidFill>
              </a:rPr>
              <a:t>lịch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của</a:t>
            </a:r>
            <a:r>
              <a:rPr lang="en-US" sz="2200" dirty="0">
                <a:solidFill>
                  <a:srgbClr val="0070C0"/>
                </a:solidFill>
              </a:rPr>
              <a:t> VASI: </a:t>
            </a:r>
            <a:r>
              <a:rPr lang="en-US" sz="2200" dirty="0" err="1">
                <a:solidFill>
                  <a:srgbClr val="0070C0"/>
                </a:solidFill>
              </a:rPr>
              <a:t>giải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bóng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đá</a:t>
            </a:r>
            <a:r>
              <a:rPr lang="en-US" sz="2200" dirty="0">
                <a:solidFill>
                  <a:srgbClr val="0070C0"/>
                </a:solidFill>
              </a:rPr>
              <a:t>, </a:t>
            </a:r>
            <a:r>
              <a:rPr lang="en-US" sz="2200" dirty="0" err="1">
                <a:solidFill>
                  <a:srgbClr val="0070C0"/>
                </a:solidFill>
              </a:rPr>
              <a:t>giải</a:t>
            </a:r>
            <a:r>
              <a:rPr lang="en-US" sz="2200" dirty="0">
                <a:solidFill>
                  <a:srgbClr val="0070C0"/>
                </a:solidFill>
              </a:rPr>
              <a:t> golf, </a:t>
            </a:r>
            <a:r>
              <a:rPr lang="en-US" sz="2200" dirty="0" err="1">
                <a:solidFill>
                  <a:srgbClr val="0070C0"/>
                </a:solidFill>
              </a:rPr>
              <a:t>giải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văn</a:t>
            </a:r>
            <a:r>
              <a:rPr lang="en-US" sz="2200" dirty="0">
                <a:solidFill>
                  <a:srgbClr val="0070C0"/>
                </a:solidFill>
              </a:rPr>
              <a:t> </a:t>
            </a:r>
            <a:r>
              <a:rPr lang="en-US" sz="2200" dirty="0" err="1">
                <a:solidFill>
                  <a:srgbClr val="0070C0"/>
                </a:solidFill>
              </a:rPr>
              <a:t>nghệ</a:t>
            </a:r>
            <a:r>
              <a:rPr lang="en-US" sz="2200" dirty="0">
                <a:solidFill>
                  <a:srgbClr val="0070C0"/>
                </a:solidFill>
              </a:rPr>
              <a:t> …</a:t>
            </a:r>
            <a:endParaRPr lang="vi-VN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vi-VN" sz="20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vi-VN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buNone/>
            </a:pPr>
            <a:endParaRPr lang="vi-VN" dirty="0"/>
          </a:p>
        </p:txBody>
      </p:sp>
    </p:spTree>
    <p:extLst>
      <p:ext uri="{BB962C8B-B14F-4D97-AF65-F5344CB8AC3E}">
        <p14:creationId xmlns="" xmlns:p14="http://schemas.microsoft.com/office/powerpoint/2010/main" val="309425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96275" cy="701673"/>
          </a:xfrm>
        </p:spPr>
        <p:txBody>
          <a:bodyPr>
            <a:normAutofit/>
          </a:bodyPr>
          <a:lstStyle/>
          <a:p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Hoạt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động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dự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kiến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2021 </a:t>
            </a:r>
            <a:endParaRPr lang="vi-VN" sz="2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396B0CF1-CD7E-4EF8-87C9-D917AA907A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081527945"/>
              </p:ext>
            </p:extLst>
          </p:nvPr>
        </p:nvGraphicFramePr>
        <p:xfrm>
          <a:off x="76200" y="533400"/>
          <a:ext cx="8991600" cy="6172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0990">
                  <a:extLst>
                    <a:ext uri="{9D8B030D-6E8A-4147-A177-3AD203B41FA5}">
                      <a16:colId xmlns="" xmlns:a16="http://schemas.microsoft.com/office/drawing/2014/main" val="717158882"/>
                    </a:ext>
                  </a:extLst>
                </a:gridCol>
                <a:gridCol w="6403355">
                  <a:extLst>
                    <a:ext uri="{9D8B030D-6E8A-4147-A177-3AD203B41FA5}">
                      <a16:colId xmlns="" xmlns:a16="http://schemas.microsoft.com/office/drawing/2014/main" val="4035225127"/>
                    </a:ext>
                  </a:extLst>
                </a:gridCol>
                <a:gridCol w="1957255">
                  <a:extLst>
                    <a:ext uri="{9D8B030D-6E8A-4147-A177-3AD203B41FA5}">
                      <a16:colId xmlns="" xmlns:a16="http://schemas.microsoft.com/office/drawing/2014/main" val="997346725"/>
                    </a:ext>
                  </a:extLst>
                </a:gridCol>
              </a:tblGrid>
              <a:tr h="62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Tháng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</a:rPr>
                        <a:t>Nội dung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</a:rPr>
                        <a:t>Hỗ trợ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extLst>
                  <a:ext uri="{0D108BD9-81ED-4DB2-BD59-A6C34878D82A}">
                    <a16:rowId xmlns="" xmlns:a16="http://schemas.microsoft.com/office/drawing/2014/main" val="4021241616"/>
                  </a:ext>
                </a:extLst>
              </a:tr>
              <a:tr h="6274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Họp tổng kết năm 2020 – Dự kiến các hoạt động năm 2021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Kính mời toàn thể hội viên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extLst>
                  <a:ext uri="{0D108BD9-81ED-4DB2-BD59-A6C34878D82A}">
                    <a16:rowId xmlns="" xmlns:a16="http://schemas.microsoft.com/office/drawing/2014/main" val="10102920"/>
                  </a:ext>
                </a:extLst>
              </a:tr>
              <a:tr h="951591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</a:rPr>
                        <a:t>Khảo sát lựa chọn doanh nghiệp tham gia chương trình cải tiến chất lượng tại nhà máy (Hồ Chí Minh)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</a:rPr>
                        <a:t>Hỗ trợ một phần chi phí tư vấn tại doanh nghiệp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extLst>
                  <a:ext uri="{0D108BD9-81ED-4DB2-BD59-A6C34878D82A}">
                    <a16:rowId xmlns="" xmlns:a16="http://schemas.microsoft.com/office/drawing/2014/main" val="2955872036"/>
                  </a:ext>
                </a:extLst>
              </a:tr>
              <a:tr h="90301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 </a:t>
                      </a:r>
                      <a:endParaRPr lang="en-US" sz="16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Tổ chức khu gian hàng VASI tại </a:t>
                      </a:r>
                      <a:r>
                        <a:rPr lang="vi-VN" sz="1600">
                          <a:effectLst/>
                        </a:rPr>
                        <a:t>VIETNAM EXPO 2021. Hội chợ Thương mại Quốc tế Việt Nam lần thứ 30 (Hà Nội) dự kiến 14-17/04/2021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Một phần chi phí gian hàng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extLst>
                  <a:ext uri="{0D108BD9-81ED-4DB2-BD59-A6C34878D82A}">
                    <a16:rowId xmlns="" xmlns:a16="http://schemas.microsoft.com/office/drawing/2014/main" val="419640089"/>
                  </a:ext>
                </a:extLst>
              </a:tr>
              <a:tr h="6274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khóa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đào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tạo</a:t>
                      </a:r>
                      <a:r>
                        <a:rPr lang="vi-VN" sz="1600" dirty="0">
                          <a:effectLst/>
                        </a:rPr>
                        <a:t> “Xây dựng hệ thống và quy trình quản trị chi phí hiệu quả cho doanh nghiệp” tại miền Bắc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tc>
                  <a:txBody>
                    <a:bodyPr/>
                    <a:lstStyle/>
                    <a:p>
                      <a:pPr marL="21590" marR="0" indent="-2159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Một phần chi phí đào tạo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extLst>
                  <a:ext uri="{0D108BD9-81ED-4DB2-BD59-A6C34878D82A}">
                    <a16:rowId xmlns="" xmlns:a16="http://schemas.microsoft.com/office/drawing/2014/main" val="1911787165"/>
                  </a:ext>
                </a:extLst>
              </a:tr>
              <a:tr h="903013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 </a:t>
                      </a:r>
                      <a:endParaRPr lang="en-US" sz="16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gian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hàng</a:t>
                      </a:r>
                      <a:r>
                        <a:rPr lang="en-US" sz="1600" dirty="0">
                          <a:effectLst/>
                        </a:rPr>
                        <a:t> VASI </a:t>
                      </a:r>
                      <a:r>
                        <a:rPr lang="en-US" sz="1600" dirty="0" err="1">
                          <a:effectLst/>
                        </a:rPr>
                        <a:t>tại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vi-VN" sz="1600" dirty="0">
                          <a:effectLst/>
                        </a:rPr>
                        <a:t>SAIGON AUT</a:t>
                      </a:r>
                      <a:r>
                        <a:rPr lang="en-US" sz="1600" dirty="0">
                          <a:effectLst/>
                        </a:rPr>
                        <a:t>O</a:t>
                      </a:r>
                      <a:r>
                        <a:rPr lang="vi-VN" sz="1600" dirty="0">
                          <a:effectLst/>
                        </a:rPr>
                        <a:t>TECH 2021. Triển lãm Quốc tế lần thứ 17 Công nghiệp ô tô, xe máy, xe điện &amp; công nghiệp hỗ trợ tại Hồ Chí Minh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Một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chi </a:t>
                      </a:r>
                      <a:r>
                        <a:rPr lang="en-US" sz="1400" dirty="0" err="1">
                          <a:effectLst/>
                        </a:rPr>
                        <a:t>phí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gian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hàng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extLst>
                  <a:ext uri="{0D108BD9-81ED-4DB2-BD59-A6C34878D82A}">
                    <a16:rowId xmlns="" xmlns:a16="http://schemas.microsoft.com/office/drawing/2014/main" val="2062512615"/>
                  </a:ext>
                </a:extLst>
              </a:tr>
              <a:tr h="6292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Tổ chức đoàn tham dự ngày hội tìm kiếm nhà cung cấp tại nhà máy SAMSUNG </a:t>
                      </a:r>
                      <a:r>
                        <a:rPr lang="vi-VN" sz="1600">
                          <a:effectLst/>
                        </a:rPr>
                        <a:t>(Bắc Ninh)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tc>
                  <a:txBody>
                    <a:bodyPr/>
                    <a:lstStyle/>
                    <a:p>
                      <a:pPr marL="21590" marR="0" indent="-2159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Gian hàng tại khu trưng bày SAMSUNG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extLst>
                  <a:ext uri="{0D108BD9-81ED-4DB2-BD59-A6C34878D82A}">
                    <a16:rowId xmlns="" xmlns:a16="http://schemas.microsoft.com/office/drawing/2014/main" val="601465683"/>
                  </a:ext>
                </a:extLst>
              </a:tr>
              <a:tr h="903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khóa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đào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tạo</a:t>
                      </a:r>
                      <a:r>
                        <a:rPr lang="vi-VN" sz="1600" dirty="0">
                          <a:effectLst/>
                        </a:rPr>
                        <a:t> “Xây dựng hệ thống và quy trình quản trị chi phí hiệu quả cho doanh nghiệp” tại miền Nam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tc>
                  <a:txBody>
                    <a:bodyPr/>
                    <a:lstStyle/>
                    <a:p>
                      <a:pPr marL="21590" marR="0" indent="-2159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Một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chi </a:t>
                      </a:r>
                      <a:r>
                        <a:rPr lang="en-US" sz="1400" dirty="0" err="1">
                          <a:effectLst/>
                        </a:rPr>
                        <a:t>phí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đào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tạo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508" marR="55508" marT="0" marB="0" anchor="ctr"/>
                </a:tc>
                <a:extLst>
                  <a:ext uri="{0D108BD9-81ED-4DB2-BD59-A6C34878D82A}">
                    <a16:rowId xmlns="" xmlns:a16="http://schemas.microsoft.com/office/drawing/2014/main" val="9109609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74675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96275" cy="701673"/>
          </a:xfrm>
        </p:spPr>
        <p:txBody>
          <a:bodyPr>
            <a:normAutofit/>
          </a:bodyPr>
          <a:lstStyle/>
          <a:p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Hoạt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động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dự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kiến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2021  </a:t>
            </a:r>
            <a:endParaRPr lang="vi-VN" sz="2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="" xmlns:a16="http://schemas.microsoft.com/office/drawing/2014/main" id="{DC4CB757-5052-49C9-B2EE-26D4DCB96F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57781414"/>
              </p:ext>
            </p:extLst>
          </p:nvPr>
        </p:nvGraphicFramePr>
        <p:xfrm>
          <a:off x="228600" y="609600"/>
          <a:ext cx="8763000" cy="6019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="" xmlns:a16="http://schemas.microsoft.com/office/drawing/2014/main" val="3765489348"/>
                    </a:ext>
                  </a:extLst>
                </a:gridCol>
                <a:gridCol w="6322106">
                  <a:extLst>
                    <a:ext uri="{9D8B030D-6E8A-4147-A177-3AD203B41FA5}">
                      <a16:colId xmlns="" xmlns:a16="http://schemas.microsoft.com/office/drawing/2014/main" val="1808285601"/>
                    </a:ext>
                  </a:extLst>
                </a:gridCol>
                <a:gridCol w="1907494">
                  <a:extLst>
                    <a:ext uri="{9D8B030D-6E8A-4147-A177-3AD203B41FA5}">
                      <a16:colId xmlns="" xmlns:a16="http://schemas.microsoft.com/office/drawing/2014/main" val="125111115"/>
                    </a:ext>
                  </a:extLst>
                </a:gridCol>
              </a:tblGrid>
              <a:tr h="8327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</a:rPr>
                        <a:t>6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</a:rPr>
                        <a:t>Tổ chức khóa đào tạo “kỹ năng phát triển thị trường cho doanh nghiệp công nghiệp hỗ trợ” tại Hồ Chí Minh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Một phần chi phí đào tạo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extLst>
                  <a:ext uri="{0D108BD9-81ED-4DB2-BD59-A6C34878D82A}">
                    <a16:rowId xmlns="" xmlns:a16="http://schemas.microsoft.com/office/drawing/2014/main" val="2769229271"/>
                  </a:ext>
                </a:extLst>
              </a:tr>
              <a:tr h="832797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khóa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đào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tạo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thực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hành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lớp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khuôn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mẫu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cơ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bản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tại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nhà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máy</a:t>
                      </a:r>
                      <a:r>
                        <a:rPr lang="en-US" sz="1600" dirty="0">
                          <a:effectLst/>
                        </a:rPr>
                        <a:t> MAKINO (</a:t>
                      </a:r>
                      <a:r>
                        <a:rPr lang="en-US" sz="1600" dirty="0" err="1">
                          <a:effectLst/>
                        </a:rPr>
                        <a:t>Hồ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Chí</a:t>
                      </a:r>
                      <a:r>
                        <a:rPr lang="en-US" sz="1600" dirty="0">
                          <a:effectLst/>
                        </a:rPr>
                        <a:t> Minh)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Một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chi </a:t>
                      </a:r>
                      <a:r>
                        <a:rPr lang="en-US" sz="1400" dirty="0" err="1">
                          <a:effectLst/>
                        </a:rPr>
                        <a:t>phí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đào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tạo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extLst>
                  <a:ext uri="{0D108BD9-81ED-4DB2-BD59-A6C34878D82A}">
                    <a16:rowId xmlns="" xmlns:a16="http://schemas.microsoft.com/office/drawing/2014/main" val="4094078245"/>
                  </a:ext>
                </a:extLst>
              </a:tr>
              <a:tr h="8327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khóa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đào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tạo</a:t>
                      </a:r>
                      <a:r>
                        <a:rPr lang="vi-VN" sz="1600" dirty="0">
                          <a:effectLst/>
                        </a:rPr>
                        <a:t> “Xây dựng hệ thống và quy trình quản trị chi phí hiệu quả cho doanh nghiệp” tại miền Bắc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tc>
                  <a:txBody>
                    <a:bodyPr/>
                    <a:lstStyle/>
                    <a:p>
                      <a:pPr marL="21590" marR="0" indent="-2159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Một phần chi phí đào tạo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extLst>
                  <a:ext uri="{0D108BD9-81ED-4DB2-BD59-A6C34878D82A}">
                    <a16:rowId xmlns="" xmlns:a16="http://schemas.microsoft.com/office/drawing/2014/main" val="2905811646"/>
                  </a:ext>
                </a:extLst>
              </a:tr>
              <a:tr h="1262762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khóa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đào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tạo</a:t>
                      </a:r>
                      <a:r>
                        <a:rPr lang="vi-VN" sz="1600" dirty="0">
                          <a:effectLst/>
                        </a:rPr>
                        <a:t> “Xây dựng hệ thống và quy trình quản trị chi phí hiệu quả cho doanh nghiệp” tại miền Nam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tc>
                  <a:txBody>
                    <a:bodyPr/>
                    <a:lstStyle/>
                    <a:p>
                      <a:pPr marL="21590" marR="0" indent="-2159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Một phần chi phí đào tạo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extLst>
                  <a:ext uri="{0D108BD9-81ED-4DB2-BD59-A6C34878D82A}">
                    <a16:rowId xmlns="" xmlns:a16="http://schemas.microsoft.com/office/drawing/2014/main" val="1275230153"/>
                  </a:ext>
                </a:extLst>
              </a:tr>
              <a:tr h="8327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khóa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đào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tạo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thực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hành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phần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mềm</a:t>
                      </a:r>
                      <a:r>
                        <a:rPr lang="en-US" sz="1600" dirty="0">
                          <a:effectLst/>
                        </a:rPr>
                        <a:t>  SolidWorks </a:t>
                      </a:r>
                      <a:r>
                        <a:rPr lang="en-US" sz="1600" dirty="0" err="1">
                          <a:effectLst/>
                        </a:rPr>
                        <a:t>và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SolidCam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tại</a:t>
                      </a:r>
                      <a:r>
                        <a:rPr lang="en-US" sz="1600" dirty="0">
                          <a:effectLst/>
                        </a:rPr>
                        <a:t>  </a:t>
                      </a:r>
                      <a:r>
                        <a:rPr lang="en-US" sz="1600" dirty="0" err="1">
                          <a:effectLst/>
                        </a:rPr>
                        <a:t>nhà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máy</a:t>
                      </a:r>
                      <a:r>
                        <a:rPr lang="en-US" sz="1600" dirty="0">
                          <a:effectLst/>
                        </a:rPr>
                        <a:t> MAKINO (</a:t>
                      </a:r>
                      <a:r>
                        <a:rPr lang="en-US" sz="1600" dirty="0" err="1">
                          <a:effectLst/>
                        </a:rPr>
                        <a:t>Hồ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Chí</a:t>
                      </a:r>
                      <a:r>
                        <a:rPr lang="en-US" sz="1600" dirty="0">
                          <a:effectLst/>
                        </a:rPr>
                        <a:t> Minh)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tc>
                  <a:txBody>
                    <a:bodyPr/>
                    <a:lstStyle/>
                    <a:p>
                      <a:pPr marL="21590" marR="0" indent="-2159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Một phần chi phí đào tạo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extLst>
                  <a:ext uri="{0D108BD9-81ED-4DB2-BD59-A6C34878D82A}">
                    <a16:rowId xmlns="" xmlns:a16="http://schemas.microsoft.com/office/drawing/2014/main" val="3335254334"/>
                  </a:ext>
                </a:extLst>
              </a:tr>
              <a:tr h="59305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9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gian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hàng</a:t>
                      </a:r>
                      <a:r>
                        <a:rPr lang="en-US" sz="1600" dirty="0">
                          <a:effectLst/>
                        </a:rPr>
                        <a:t> VASI </a:t>
                      </a:r>
                      <a:r>
                        <a:rPr lang="vi-VN" sz="1600" dirty="0">
                          <a:effectLst/>
                        </a:rPr>
                        <a:t>tại hội chợ FBC (Hà Nội)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Một phần chi phí gian hàng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extLst>
                  <a:ext uri="{0D108BD9-81ED-4DB2-BD59-A6C34878D82A}">
                    <a16:rowId xmlns="" xmlns:a16="http://schemas.microsoft.com/office/drawing/2014/main" val="3092521999"/>
                  </a:ext>
                </a:extLst>
              </a:tr>
              <a:tr h="8327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</a:rPr>
                        <a:t>Tham gia hội nghị kết nối giao thương B2B tại Hồ Chí Minh (50 doanh nghiệp và các đối tác)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</a:rPr>
                        <a:t>Một phần chi phí tham dự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extLst>
                  <a:ext uri="{0D108BD9-81ED-4DB2-BD59-A6C34878D82A}">
                    <a16:rowId xmlns="" xmlns:a16="http://schemas.microsoft.com/office/drawing/2014/main" val="495020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46650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96275" cy="701673"/>
          </a:xfrm>
        </p:spPr>
        <p:txBody>
          <a:bodyPr>
            <a:normAutofit/>
          </a:bodyPr>
          <a:lstStyle/>
          <a:p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Hoạt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động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dự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kiến</a:t>
            </a:r>
            <a:r>
              <a:rPr lang="en-US" sz="2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2021 </a:t>
            </a:r>
            <a:endParaRPr lang="vi-VN" sz="2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694326B8-4F2E-4CCF-ABF4-280FBB83C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23255277"/>
              </p:ext>
            </p:extLst>
          </p:nvPr>
        </p:nvGraphicFramePr>
        <p:xfrm>
          <a:off x="219076" y="533400"/>
          <a:ext cx="8696324" cy="6095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9124">
                  <a:extLst>
                    <a:ext uri="{9D8B030D-6E8A-4147-A177-3AD203B41FA5}">
                      <a16:colId xmlns="" xmlns:a16="http://schemas.microsoft.com/office/drawing/2014/main" val="3928654930"/>
                    </a:ext>
                  </a:extLst>
                </a:gridCol>
                <a:gridCol w="6184220">
                  <a:extLst>
                    <a:ext uri="{9D8B030D-6E8A-4147-A177-3AD203B41FA5}">
                      <a16:colId xmlns="" xmlns:a16="http://schemas.microsoft.com/office/drawing/2014/main" val="1169025419"/>
                    </a:ext>
                  </a:extLst>
                </a:gridCol>
                <a:gridCol w="1892980">
                  <a:extLst>
                    <a:ext uri="{9D8B030D-6E8A-4147-A177-3AD203B41FA5}">
                      <a16:colId xmlns="" xmlns:a16="http://schemas.microsoft.com/office/drawing/2014/main" val="1312144112"/>
                    </a:ext>
                  </a:extLst>
                </a:gridCol>
              </a:tblGrid>
              <a:tr h="16657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 dirty="0">
                          <a:effectLst/>
                        </a:rPr>
                        <a:t>10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gian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hàng</a:t>
                      </a:r>
                      <a:r>
                        <a:rPr lang="en-US" sz="1600" dirty="0">
                          <a:effectLst/>
                        </a:rPr>
                        <a:t> VASI </a:t>
                      </a:r>
                      <a:r>
                        <a:rPr lang="en-US" sz="1600" dirty="0" err="1">
                          <a:effectLst/>
                        </a:rPr>
                        <a:t>tại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vi-VN" sz="1600" dirty="0">
                          <a:effectLst/>
                        </a:rPr>
                        <a:t>VIETNAM MOTOR SHOW. Triển lãm ô tô Việt Nam năm 2021 tại Hồ Chí Minh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Một phần chi phí gian hàng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extLst>
                  <a:ext uri="{0D108BD9-81ED-4DB2-BD59-A6C34878D82A}">
                    <a16:rowId xmlns="" xmlns:a16="http://schemas.microsoft.com/office/drawing/2014/main" val="4206633626"/>
                  </a:ext>
                </a:extLst>
              </a:tr>
              <a:tr h="109860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 </a:t>
                      </a:r>
                      <a:endParaRPr lang="en-US" sz="16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11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đoàn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tham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dự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ngày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hội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tìm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kiếm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nhà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cung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cấp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tại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nhà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máy</a:t>
                      </a:r>
                      <a:r>
                        <a:rPr lang="en-US" sz="1600" dirty="0">
                          <a:effectLst/>
                        </a:rPr>
                        <a:t> SAMSUNG </a:t>
                      </a:r>
                      <a:r>
                        <a:rPr lang="vi-VN" sz="1600" dirty="0">
                          <a:effectLst/>
                        </a:rPr>
                        <a:t>(Hồ Chí Minh)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tc>
                  <a:txBody>
                    <a:bodyPr/>
                    <a:lstStyle/>
                    <a:p>
                      <a:pPr marL="21590" marR="0" indent="-2159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Gian </a:t>
                      </a:r>
                      <a:r>
                        <a:rPr lang="en-US" sz="1400" dirty="0" err="1">
                          <a:effectLst/>
                        </a:rPr>
                        <a:t>hàng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tại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khu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trưng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bày</a:t>
                      </a:r>
                      <a:r>
                        <a:rPr lang="en-US" sz="1400" dirty="0">
                          <a:effectLst/>
                        </a:rPr>
                        <a:t> SAMSUNG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extLst>
                  <a:ext uri="{0D108BD9-81ED-4DB2-BD59-A6C34878D82A}">
                    <a16:rowId xmlns="" xmlns:a16="http://schemas.microsoft.com/office/drawing/2014/main" val="3465497982"/>
                  </a:ext>
                </a:extLst>
              </a:tr>
              <a:tr h="10986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Tổ chức khu gian hàng VASI </a:t>
                      </a:r>
                      <a:r>
                        <a:rPr lang="vi-VN" sz="1600">
                          <a:effectLst/>
                        </a:rPr>
                        <a:t>triển lãm sản phẩm công nghiệp hỗ trợ 2021 (Hồ Chí Minh)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Một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chi </a:t>
                      </a:r>
                      <a:r>
                        <a:rPr lang="en-US" sz="1400" dirty="0" err="1">
                          <a:effectLst/>
                        </a:rPr>
                        <a:t>phí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gian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hàng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extLst>
                  <a:ext uri="{0D108BD9-81ED-4DB2-BD59-A6C34878D82A}">
                    <a16:rowId xmlns="" xmlns:a16="http://schemas.microsoft.com/office/drawing/2014/main" val="2169962957"/>
                  </a:ext>
                </a:extLst>
              </a:tr>
              <a:tr h="22329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 </a:t>
                      </a:r>
                      <a:endParaRPr lang="en-US" sz="160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600">
                          <a:effectLst/>
                        </a:rPr>
                        <a:t>12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Tổ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chức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khu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gian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hàng</a:t>
                      </a:r>
                      <a:r>
                        <a:rPr lang="en-US" sz="1600" dirty="0">
                          <a:effectLst/>
                        </a:rPr>
                        <a:t> VASI </a:t>
                      </a:r>
                      <a:r>
                        <a:rPr lang="en-US" sz="1600" dirty="0" err="1">
                          <a:effectLst/>
                        </a:rPr>
                        <a:t>tại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vi-VN" sz="1600" dirty="0">
                          <a:effectLst/>
                        </a:rPr>
                        <a:t>khu vực đồng tổ chức 02 hội chợ. Hội chợ Thương mại Quốc tế Việt Nam lần thứ 19 &amp; Hội chợ Quốc tế sản phẩm Ngũ kim và dụng cụ cầm tay 2021 (Hồ Chí Minh) dự kiến 02-04/12/2021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</a:rPr>
                        <a:t>Một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phần</a:t>
                      </a:r>
                      <a:r>
                        <a:rPr lang="en-US" sz="1400" dirty="0">
                          <a:effectLst/>
                        </a:rPr>
                        <a:t> chi </a:t>
                      </a:r>
                      <a:r>
                        <a:rPr lang="en-US" sz="1400" dirty="0" err="1">
                          <a:effectLst/>
                        </a:rPr>
                        <a:t>phí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gian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hàng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085" marR="58085" marT="0" marB="0" anchor="ctr"/>
                </a:tc>
                <a:extLst>
                  <a:ext uri="{0D108BD9-81ED-4DB2-BD59-A6C34878D82A}">
                    <a16:rowId xmlns="" xmlns:a16="http://schemas.microsoft.com/office/drawing/2014/main" val="3907783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05071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 txBox="1">
            <a:spLocks/>
          </p:cNvSpPr>
          <p:nvPr/>
        </p:nvSpPr>
        <p:spPr>
          <a:xfrm>
            <a:off x="609600" y="2819400"/>
            <a:ext cx="8001000" cy="3276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2529807"/>
            <a:ext cx="7543800" cy="41148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TỔNG KẾT NĂM 2020</a:t>
            </a:r>
            <a:r>
              <a:rPr lang="en-US" sz="32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200" b="1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6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6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6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6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Trân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trọng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cảm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8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ơn</a:t>
            </a:r>
            <a: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br>
              <a:rPr lang="en-US" sz="1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vi-VN" sz="18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624805"/>
            <a:ext cx="3465708" cy="23115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08321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8173</TotalTime>
  <Words>1251</Words>
  <Application>Microsoft Office PowerPoint</Application>
  <PresentationFormat>On-screen Show (4:3)</PresentationFormat>
  <Paragraphs>156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TỔNG KẾT NĂM 2020   </vt:lpstr>
      <vt:lpstr>Hoạt động năm 2020 </vt:lpstr>
      <vt:lpstr>Slide 3</vt:lpstr>
      <vt:lpstr>Báo cáo Thu chi (2020)</vt:lpstr>
      <vt:lpstr>Dự kiến 2021</vt:lpstr>
      <vt:lpstr>Hoạt động dự kiến 2021 </vt:lpstr>
      <vt:lpstr>Hoạt động dự kiến 2021  </vt:lpstr>
      <vt:lpstr>Hoạt động dự kiến 2021 </vt:lpstr>
      <vt:lpstr>TỔNG KẾT NĂM 2020    Trân trọng cảm ơn! </vt:lpstr>
    </vt:vector>
  </TitlesOfParts>
  <Company>Sidec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Truong Chi Binh</dc:creator>
  <cp:lastModifiedBy>ADMIN</cp:lastModifiedBy>
  <cp:revision>1004</cp:revision>
  <cp:lastPrinted>2016-04-04T02:37:06Z</cp:lastPrinted>
  <dcterms:created xsi:type="dcterms:W3CDTF">2013-09-30T04:13:28Z</dcterms:created>
  <dcterms:modified xsi:type="dcterms:W3CDTF">2021-01-22T03:02:30Z</dcterms:modified>
</cp:coreProperties>
</file>